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34"/>
  </p:notesMasterIdLst>
  <p:sldIdLst>
    <p:sldId id="256" r:id="rId5"/>
    <p:sldId id="331" r:id="rId6"/>
    <p:sldId id="301" r:id="rId7"/>
    <p:sldId id="300" r:id="rId8"/>
    <p:sldId id="299" r:id="rId9"/>
    <p:sldId id="298" r:id="rId10"/>
    <p:sldId id="302" r:id="rId11"/>
    <p:sldId id="297" r:id="rId12"/>
    <p:sldId id="305" r:id="rId13"/>
    <p:sldId id="307" r:id="rId14"/>
    <p:sldId id="304" r:id="rId15"/>
    <p:sldId id="303" r:id="rId16"/>
    <p:sldId id="296" r:id="rId17"/>
    <p:sldId id="312" r:id="rId18"/>
    <p:sldId id="311" r:id="rId19"/>
    <p:sldId id="310" r:id="rId20"/>
    <p:sldId id="309" r:id="rId21"/>
    <p:sldId id="308" r:id="rId22"/>
    <p:sldId id="317" r:id="rId23"/>
    <p:sldId id="316" r:id="rId24"/>
    <p:sldId id="315" r:id="rId25"/>
    <p:sldId id="333" r:id="rId26"/>
    <p:sldId id="334" r:id="rId27"/>
    <p:sldId id="319" r:id="rId28"/>
    <p:sldId id="335" r:id="rId29"/>
    <p:sldId id="314" r:id="rId30"/>
    <p:sldId id="321" r:id="rId31"/>
    <p:sldId id="320" r:id="rId32"/>
    <p:sldId id="332" r:id="rId33"/>
  </p:sldIdLst>
  <p:sldSz cx="9144000" cy="6858000" type="screen4x3"/>
  <p:notesSz cx="6858000" cy="92964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BFF"/>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5" autoAdjust="0"/>
    <p:restoredTop sz="94068" autoAdjust="0"/>
  </p:normalViewPr>
  <p:slideViewPr>
    <p:cSldViewPr>
      <p:cViewPr varScale="1">
        <p:scale>
          <a:sx n="70" d="100"/>
          <a:sy n="70" d="100"/>
        </p:scale>
        <p:origin x="1362"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BEDA41-0C6D-43C8-9F59-709478B9D36D}"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084539-F7C5-4711-AB48-8DA29B5D410C}" type="slidenum">
              <a:rPr lang="en-US"/>
              <a:pPr>
                <a:defRPr/>
              </a:pPr>
              <a:t>‹#›</a:t>
            </a:fld>
            <a:endParaRPr lang="en-US" dirty="0"/>
          </a:p>
        </p:txBody>
      </p:sp>
    </p:spTree>
    <p:extLst>
      <p:ext uri="{BB962C8B-B14F-4D97-AF65-F5344CB8AC3E}">
        <p14:creationId xmlns:p14="http://schemas.microsoft.com/office/powerpoint/2010/main" val="2375370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84539-F7C5-4711-AB48-8DA29B5D410C}" type="slidenum">
              <a:rPr lang="en-US" smtClean="0"/>
              <a:pPr>
                <a:defRPr/>
              </a:pPr>
              <a:t>1</a:t>
            </a:fld>
            <a:endParaRPr lang="en-US" dirty="0"/>
          </a:p>
        </p:txBody>
      </p:sp>
    </p:spTree>
    <p:extLst>
      <p:ext uri="{BB962C8B-B14F-4D97-AF65-F5344CB8AC3E}">
        <p14:creationId xmlns:p14="http://schemas.microsoft.com/office/powerpoint/2010/main" val="374803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World Bank Group </a:t>
            </a:r>
            <a:r>
              <a:rPr lang="en-US" dirty="0" smtClean="0">
                <a:cs typeface="Arial" charset="0"/>
              </a:rPr>
              <a:t>is a group of five closely associated institutions, all owned by its member countries, that provides vital financial and technical assistance</a:t>
            </a:r>
            <a:r>
              <a:rPr lang="en-US" baseline="0" dirty="0" smtClean="0">
                <a:cs typeface="Arial" charset="0"/>
              </a:rPr>
              <a:t> </a:t>
            </a:r>
            <a:r>
              <a:rPr lang="en-US" dirty="0" smtClean="0">
                <a:cs typeface="Arial" charset="0"/>
              </a:rPr>
              <a:t>to developing countries around the world. The goal of the World Bank Group is to promote long-term economic development and poverty reduction by providing members</a:t>
            </a:r>
            <a:r>
              <a:rPr lang="en-US" baseline="0" dirty="0" smtClean="0">
                <a:cs typeface="Arial" charset="0"/>
              </a:rPr>
              <a:t> </a:t>
            </a:r>
            <a:r>
              <a:rPr lang="en-US" dirty="0" smtClean="0">
                <a:cs typeface="Arial" charset="0"/>
              </a:rPr>
              <a:t>with technical and financial support.</a:t>
            </a:r>
          </a:p>
          <a:p>
            <a:pPr eaLnBrk="1" hangingPunct="1"/>
            <a:endParaRPr lang="en-US" dirty="0" smtClean="0">
              <a:cs typeface="Arial" charset="0"/>
            </a:endParaRPr>
          </a:p>
          <a:p>
            <a:pPr eaLnBrk="1" hangingPunct="1"/>
            <a:r>
              <a:rPr lang="en-US" dirty="0" smtClean="0">
                <a:cs typeface="Arial" charset="0"/>
              </a:rPr>
              <a:t>The forerunner of the OECD, the Organization for European Economic Cooperation, was formed in 1947 to administer American and Canadian aid under the Marshall</a:t>
            </a:r>
            <a:r>
              <a:rPr lang="en-US" baseline="0" dirty="0" smtClean="0">
                <a:cs typeface="Arial" charset="0"/>
              </a:rPr>
              <a:t> </a:t>
            </a:r>
            <a:r>
              <a:rPr lang="en-US" dirty="0" smtClean="0">
                <a:cs typeface="Arial" charset="0"/>
              </a:rPr>
              <a:t>Plan for the reconstruction of Europe after World War II. Today, the </a:t>
            </a:r>
            <a:r>
              <a:rPr lang="en-US" b="1" dirty="0" smtClean="0">
                <a:cs typeface="Arial" charset="0"/>
              </a:rPr>
              <a:t>Organization for Economic Cooperation and Development (OECD) </a:t>
            </a:r>
            <a:r>
              <a:rPr lang="en-US" dirty="0" smtClean="0">
                <a:cs typeface="Arial" charset="0"/>
              </a:rPr>
              <a:t>is a Paris-based international</a:t>
            </a:r>
            <a:r>
              <a:rPr lang="en-US" baseline="0" dirty="0" smtClean="0">
                <a:cs typeface="Arial" charset="0"/>
              </a:rPr>
              <a:t> </a:t>
            </a:r>
            <a:r>
              <a:rPr lang="en-US" dirty="0" smtClean="0">
                <a:cs typeface="Arial" charset="0"/>
              </a:rPr>
              <a:t>economic organization whose mission is to help its 34 member countries achieve sustainable economic growth and employment and raise the standard of living in member countries, while maintaining financial stability in order to contribute to the development of the world economy.</a:t>
            </a:r>
          </a:p>
        </p:txBody>
      </p:sp>
      <p:sp>
        <p:nvSpPr>
          <p:cNvPr id="4" name="Slide Number Placeholder 3"/>
          <p:cNvSpPr>
            <a:spLocks noGrp="1"/>
          </p:cNvSpPr>
          <p:nvPr>
            <p:ph type="sldNum" sz="quarter" idx="5"/>
          </p:nvPr>
        </p:nvSpPr>
        <p:spPr/>
        <p:txBody>
          <a:bodyPr/>
          <a:lstStyle/>
          <a:p>
            <a:pPr>
              <a:defRPr/>
            </a:pPr>
            <a:fld id="{37E6A6A8-FF5A-4C71-B01A-7636A6C7DF40}" type="slidenum">
              <a:rPr lang="en-US" smtClean="0"/>
              <a:pPr>
                <a:defRPr/>
              </a:pPr>
              <a:t>11</a:t>
            </a:fld>
            <a:endParaRPr lang="en-US" dirty="0"/>
          </a:p>
        </p:txBody>
      </p:sp>
    </p:spTree>
    <p:extLst>
      <p:ext uri="{BB962C8B-B14F-4D97-AF65-F5344CB8AC3E}">
        <p14:creationId xmlns:p14="http://schemas.microsoft.com/office/powerpoint/2010/main" val="245080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Today, few companies don’t do business internationally. However, there’s not a generally accepted approach to describe the different types of international companies; different authors call them different things. The book authors use the terms </a:t>
            </a:r>
            <a:r>
              <a:rPr lang="en-US" i="1" dirty="0" smtClean="0">
                <a:cs typeface="Arial" charset="0"/>
              </a:rPr>
              <a:t>multinational, multidomestic, global, </a:t>
            </a:r>
            <a:r>
              <a:rPr lang="en-US" dirty="0" smtClean="0">
                <a:cs typeface="Arial" charset="0"/>
              </a:rPr>
              <a:t>and </a:t>
            </a:r>
            <a:r>
              <a:rPr lang="en-US" i="1" dirty="0" smtClean="0">
                <a:cs typeface="Arial" charset="0"/>
              </a:rPr>
              <a:t>transnational.</a:t>
            </a:r>
          </a:p>
          <a:p>
            <a:pPr eaLnBrk="1" hangingPunct="1"/>
            <a:r>
              <a:rPr lang="en-US" dirty="0" smtClean="0">
                <a:cs typeface="Arial" charset="0"/>
              </a:rPr>
              <a:t> </a:t>
            </a:r>
          </a:p>
          <a:p>
            <a:pPr eaLnBrk="1" hangingPunct="1"/>
            <a:r>
              <a:rPr lang="en-US" dirty="0" smtClean="0">
                <a:cs typeface="Arial" charset="0"/>
              </a:rPr>
              <a:t>A </a:t>
            </a:r>
            <a:r>
              <a:rPr lang="en-US" b="1" dirty="0" smtClean="0">
                <a:cs typeface="Arial" charset="0"/>
              </a:rPr>
              <a:t>multinational corporation (MNC) </a:t>
            </a:r>
            <a:r>
              <a:rPr lang="en-US" dirty="0" smtClean="0">
                <a:cs typeface="Arial" charset="0"/>
              </a:rPr>
              <a:t>is any type of international company that maintains operations in multiple countries. One type of MNC is a </a:t>
            </a:r>
            <a:r>
              <a:rPr lang="en-US" b="1" dirty="0" smtClean="0">
                <a:cs typeface="Arial" charset="0"/>
              </a:rPr>
              <a:t>multidomestic corporation</a:t>
            </a:r>
            <a:r>
              <a:rPr lang="en-US" b="0" dirty="0" smtClean="0">
                <a:cs typeface="Arial" charset="0"/>
              </a:rPr>
              <a:t>,</a:t>
            </a:r>
            <a:r>
              <a:rPr lang="en-US" b="1" dirty="0" smtClean="0">
                <a:cs typeface="Arial" charset="0"/>
              </a:rPr>
              <a:t> </a:t>
            </a:r>
            <a:r>
              <a:rPr lang="en-US" dirty="0" smtClean="0">
                <a:cs typeface="Arial" charset="0"/>
              </a:rPr>
              <a:t>which decentralizes management and other decisions to the local country. This type of globalization reflects the polycentric attitude. A multi-domestic corporation doesn’t attempt to replicate its domestic successes by managing foreign operations from its home country. Instead, local employees typically are hired to manage the business, and marketing strategies</a:t>
            </a:r>
            <a:r>
              <a:rPr lang="en-US" baseline="0" dirty="0" smtClean="0">
                <a:cs typeface="Arial" charset="0"/>
              </a:rPr>
              <a:t> </a:t>
            </a:r>
            <a:r>
              <a:rPr lang="en-US" dirty="0" smtClean="0">
                <a:cs typeface="Arial" charset="0"/>
              </a:rPr>
              <a:t>are tailored to that country’s unique characteristics. </a:t>
            </a:r>
          </a:p>
        </p:txBody>
      </p:sp>
      <p:sp>
        <p:nvSpPr>
          <p:cNvPr id="4" name="Slide Number Placeholder 3"/>
          <p:cNvSpPr>
            <a:spLocks noGrp="1"/>
          </p:cNvSpPr>
          <p:nvPr>
            <p:ph type="sldNum" sz="quarter" idx="5"/>
          </p:nvPr>
        </p:nvSpPr>
        <p:spPr/>
        <p:txBody>
          <a:bodyPr/>
          <a:lstStyle/>
          <a:p>
            <a:pPr>
              <a:defRPr/>
            </a:pPr>
            <a:fld id="{DFECE20A-AB0E-4FB6-98C3-5731A2E3A2C1}" type="slidenum">
              <a:rPr lang="en-US" smtClean="0"/>
              <a:pPr>
                <a:defRPr/>
              </a:pPr>
              <a:t>12</a:t>
            </a:fld>
            <a:endParaRPr lang="en-US" dirty="0"/>
          </a:p>
        </p:txBody>
      </p:sp>
    </p:spTree>
    <p:extLst>
      <p:ext uri="{BB962C8B-B14F-4D97-AF65-F5344CB8AC3E}">
        <p14:creationId xmlns:p14="http://schemas.microsoft.com/office/powerpoint/2010/main" val="113400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When organizations do go international, they often use different approaches. Managers who want to get into a global market with minimal investment may start with </a:t>
            </a:r>
            <a:r>
              <a:rPr lang="en-US" b="1" dirty="0" smtClean="0">
                <a:cs typeface="Arial" charset="0"/>
              </a:rPr>
              <a:t>global sourcing </a:t>
            </a:r>
            <a:r>
              <a:rPr lang="en-US" dirty="0" smtClean="0">
                <a:cs typeface="Arial" charset="0"/>
              </a:rPr>
              <a:t>(also called global outsourcing), which is purchasing materials or labor from around the world, wherever it is cheapest. The goal: take advantage of lower costs in order to be more competitive. </a:t>
            </a:r>
          </a:p>
          <a:p>
            <a:pPr eaLnBrk="1" hangingPunct="1"/>
            <a:endParaRPr lang="en-US" dirty="0" smtClean="0">
              <a:cs typeface="Arial" charset="0"/>
            </a:endParaRPr>
          </a:p>
          <a:p>
            <a:pPr eaLnBrk="1" hangingPunct="1"/>
            <a:r>
              <a:rPr lang="en-US" dirty="0" smtClean="0">
                <a:cs typeface="Arial" charset="0"/>
              </a:rPr>
              <a:t>The next step in going international may involve </a:t>
            </a:r>
            <a:r>
              <a:rPr lang="en-US" b="1" dirty="0" smtClean="0">
                <a:cs typeface="Arial" charset="0"/>
              </a:rPr>
              <a:t>exporting </a:t>
            </a:r>
            <a:r>
              <a:rPr lang="en-US" dirty="0" smtClean="0">
                <a:cs typeface="Arial" charset="0"/>
              </a:rPr>
              <a:t>the organization’s products to other countries—that is, making products domestically and selling them abroad. </a:t>
            </a:r>
          </a:p>
        </p:txBody>
      </p:sp>
      <p:sp>
        <p:nvSpPr>
          <p:cNvPr id="4" name="Slide Number Placeholder 3"/>
          <p:cNvSpPr>
            <a:spLocks noGrp="1"/>
          </p:cNvSpPr>
          <p:nvPr>
            <p:ph type="sldNum" sz="quarter" idx="5"/>
          </p:nvPr>
        </p:nvSpPr>
        <p:spPr/>
        <p:txBody>
          <a:bodyPr/>
          <a:lstStyle/>
          <a:p>
            <a:pPr>
              <a:defRPr/>
            </a:pPr>
            <a:fld id="{0B704621-01EE-41E4-9F22-EBB39580E7A6}" type="slidenum">
              <a:rPr lang="en-US" smtClean="0"/>
              <a:pPr>
                <a:defRPr/>
              </a:pPr>
              <a:t>13</a:t>
            </a:fld>
            <a:endParaRPr lang="en-US" dirty="0"/>
          </a:p>
        </p:txBody>
      </p:sp>
    </p:spTree>
    <p:extLst>
      <p:ext uri="{BB962C8B-B14F-4D97-AF65-F5344CB8AC3E}">
        <p14:creationId xmlns:p14="http://schemas.microsoft.com/office/powerpoint/2010/main" val="42157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In addition, an organization might do </a:t>
            </a:r>
            <a:r>
              <a:rPr lang="en-US" b="1" dirty="0" smtClean="0">
                <a:cs typeface="Arial" charset="0"/>
              </a:rPr>
              <a:t>importing</a:t>
            </a:r>
            <a:r>
              <a:rPr lang="en-US" dirty="0" smtClean="0">
                <a:cs typeface="Arial" charset="0"/>
              </a:rPr>
              <a:t>, which involves acquiring products made abroad and selling them domestically. Both usually entail minimal investment</a:t>
            </a:r>
            <a:r>
              <a:rPr lang="en-US" baseline="0" dirty="0" smtClean="0">
                <a:cs typeface="Arial" charset="0"/>
              </a:rPr>
              <a:t> </a:t>
            </a:r>
            <a:r>
              <a:rPr lang="en-US" dirty="0" smtClean="0">
                <a:cs typeface="Arial" charset="0"/>
              </a:rPr>
              <a:t>and risk, which is why many small businesses often use these approaches to doing business globally.</a:t>
            </a:r>
          </a:p>
          <a:p>
            <a:pPr eaLnBrk="1" hangingPunct="1"/>
            <a:endParaRPr lang="en-US" dirty="0" smtClean="0">
              <a:cs typeface="Arial" charset="0"/>
            </a:endParaRPr>
          </a:p>
          <a:p>
            <a:pPr eaLnBrk="1" hangingPunct="1"/>
            <a:r>
              <a:rPr lang="en-US" dirty="0" smtClean="0">
                <a:cs typeface="Arial" charset="0"/>
              </a:rPr>
              <a:t>Managers also might use </a:t>
            </a:r>
            <a:r>
              <a:rPr lang="en-US" b="1" dirty="0" smtClean="0">
                <a:cs typeface="Arial" charset="0"/>
              </a:rPr>
              <a:t>licensing </a:t>
            </a:r>
            <a:r>
              <a:rPr lang="en-US" dirty="0" smtClean="0">
                <a:cs typeface="Arial" charset="0"/>
              </a:rPr>
              <a:t>or </a:t>
            </a:r>
            <a:r>
              <a:rPr lang="en-US" b="1" dirty="0" smtClean="0">
                <a:cs typeface="Arial" charset="0"/>
              </a:rPr>
              <a:t>franchising, </a:t>
            </a:r>
            <a:r>
              <a:rPr lang="en-US" dirty="0" smtClean="0">
                <a:cs typeface="Arial" charset="0"/>
              </a:rPr>
              <a:t>which are similar approaches involving one organization giving another organization the right to use its brand name, technology, or product specifications in return for a lump sum payment or a fee usually based on sales. The only difference is that licensing is primarily used by manufacturing organizations that make or sell another company’s products and franchising is primarily used by service organizations that want to use another company’s name and operating methods.</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CD56033-DB18-49A2-A3F3-908F59438E94}" type="slidenum">
              <a:rPr lang="en-US" smtClean="0"/>
              <a:pPr>
                <a:defRPr/>
              </a:pPr>
              <a:t>14</a:t>
            </a:fld>
            <a:endParaRPr lang="en-US" dirty="0"/>
          </a:p>
        </p:txBody>
      </p:sp>
    </p:spTree>
    <p:extLst>
      <p:ext uri="{BB962C8B-B14F-4D97-AF65-F5344CB8AC3E}">
        <p14:creationId xmlns:p14="http://schemas.microsoft.com/office/powerpoint/2010/main" val="396434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When an organization has been doing business internationally for a while and has gained experience in international markets, managers may decide to make</a:t>
            </a:r>
            <a:r>
              <a:rPr lang="en-US" baseline="0" dirty="0" smtClean="0">
                <a:cs typeface="Arial" charset="0"/>
              </a:rPr>
              <a:t> </a:t>
            </a:r>
            <a:r>
              <a:rPr lang="en-US" dirty="0" smtClean="0">
                <a:cs typeface="Arial" charset="0"/>
              </a:rPr>
              <a:t>more of a direct foreign investment. One way to increase investment is through a </a:t>
            </a:r>
            <a:r>
              <a:rPr lang="en-US" b="1" dirty="0" smtClean="0">
                <a:cs typeface="Arial" charset="0"/>
              </a:rPr>
              <a:t>strategic alliance, </a:t>
            </a:r>
            <a:r>
              <a:rPr lang="en-US" dirty="0" smtClean="0">
                <a:cs typeface="Arial" charset="0"/>
              </a:rPr>
              <a:t>which is a partnership between an organization and a foreign company</a:t>
            </a:r>
            <a:r>
              <a:rPr lang="en-US" baseline="0" dirty="0" smtClean="0">
                <a:cs typeface="Arial" charset="0"/>
              </a:rPr>
              <a:t> </a:t>
            </a:r>
            <a:r>
              <a:rPr lang="en-US" dirty="0" smtClean="0">
                <a:cs typeface="Arial" charset="0"/>
              </a:rPr>
              <a:t>partner or partners in which both share resources and knowledge in developing new products or building production facilities. For example, Honda Motor and General Electric teamed up to produce a new jet engine.</a:t>
            </a:r>
          </a:p>
          <a:p>
            <a:pPr eaLnBrk="1" hangingPunct="1"/>
            <a:endParaRPr lang="en-US" dirty="0" smtClean="0">
              <a:cs typeface="Arial" charset="0"/>
            </a:endParaRPr>
          </a:p>
          <a:p>
            <a:pPr eaLnBrk="1" hangingPunct="1"/>
            <a:r>
              <a:rPr lang="en-US" dirty="0" smtClean="0">
                <a:cs typeface="Arial" charset="0"/>
              </a:rPr>
              <a:t>A specific type of strategic alliance in which the partners form a separate, independent organization for some business purpose is called a </a:t>
            </a:r>
            <a:r>
              <a:rPr lang="en-US" b="1" dirty="0" smtClean="0">
                <a:cs typeface="Arial" charset="0"/>
              </a:rPr>
              <a:t>joint venture. </a:t>
            </a:r>
            <a:r>
              <a:rPr lang="en-US" dirty="0" smtClean="0">
                <a:cs typeface="Arial" charset="0"/>
              </a:rPr>
              <a:t>For example, Hewlett-Packard has had numerous joint ventures with various suppliers around the globe to develop different components for its computer equipment. These partnerships provide a relatively easy way for companies to compete globally.</a:t>
            </a:r>
          </a:p>
        </p:txBody>
      </p:sp>
      <p:sp>
        <p:nvSpPr>
          <p:cNvPr id="4" name="Slide Number Placeholder 3"/>
          <p:cNvSpPr>
            <a:spLocks noGrp="1"/>
          </p:cNvSpPr>
          <p:nvPr>
            <p:ph type="sldNum" sz="quarter" idx="5"/>
          </p:nvPr>
        </p:nvSpPr>
        <p:spPr/>
        <p:txBody>
          <a:bodyPr/>
          <a:lstStyle/>
          <a:p>
            <a:pPr>
              <a:defRPr/>
            </a:pPr>
            <a:fld id="{711315A4-6F05-4C45-A1D6-46BEBEE7CC88}" type="slidenum">
              <a:rPr lang="en-US" smtClean="0"/>
              <a:pPr>
                <a:defRPr/>
              </a:pPr>
              <a:t>15</a:t>
            </a:fld>
            <a:endParaRPr lang="en-US" dirty="0"/>
          </a:p>
        </p:txBody>
      </p:sp>
    </p:spTree>
    <p:extLst>
      <p:ext uri="{BB962C8B-B14F-4D97-AF65-F5344CB8AC3E}">
        <p14:creationId xmlns:p14="http://schemas.microsoft.com/office/powerpoint/2010/main" val="3179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dirty="0" smtClean="0">
                <a:cs typeface="Arial" charset="0"/>
              </a:rPr>
              <a:t>Finally, managers may choose to directly invest in a foreign country by setting up a </a:t>
            </a:r>
            <a:r>
              <a:rPr lang="en-US" b="1" dirty="0" smtClean="0">
                <a:cs typeface="Arial" charset="0"/>
              </a:rPr>
              <a:t>foreign subsidiary </a:t>
            </a:r>
            <a:r>
              <a:rPr lang="en-US" dirty="0" smtClean="0">
                <a:cs typeface="Arial" charset="0"/>
              </a:rPr>
              <a:t>as a separate and independent facility or office. This subsidiary</a:t>
            </a:r>
            <a:r>
              <a:rPr lang="en-US" baseline="0" dirty="0" smtClean="0">
                <a:cs typeface="Arial" charset="0"/>
              </a:rPr>
              <a:t> </a:t>
            </a:r>
            <a:r>
              <a:rPr lang="en-US" dirty="0" smtClean="0">
                <a:cs typeface="Arial" charset="0"/>
              </a:rPr>
              <a:t>can be managed as a multidomestic organization (local control) or as a global organization (centralized control). As you can probably guess, this arrangement involves</a:t>
            </a:r>
            <a:r>
              <a:rPr lang="en-US" baseline="0" dirty="0" smtClean="0">
                <a:cs typeface="Arial" charset="0"/>
              </a:rPr>
              <a:t> </a:t>
            </a:r>
            <a:r>
              <a:rPr lang="en-US" dirty="0" smtClean="0">
                <a:cs typeface="Arial" charset="0"/>
              </a:rPr>
              <a:t>the greatest commitment of resources and poses the greatest amount of risk.</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D89A2A2E-8F14-49F1-A273-300E4941DA41}" type="slidenum">
              <a:rPr lang="en-US" smtClean="0"/>
              <a:pPr>
                <a:defRPr/>
              </a:pPr>
              <a:t>16</a:t>
            </a:fld>
            <a:endParaRPr lang="en-US" dirty="0"/>
          </a:p>
        </p:txBody>
      </p:sp>
    </p:spTree>
    <p:extLst>
      <p:ext uri="{BB962C8B-B14F-4D97-AF65-F5344CB8AC3E}">
        <p14:creationId xmlns:p14="http://schemas.microsoft.com/office/powerpoint/2010/main" val="1943398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Exhibit 4-3 shows the different approaches to doing business internationally. Although global sourcing may be the first step to going international for many companies, they often</a:t>
            </a:r>
            <a:r>
              <a:rPr lang="en-US" baseline="0" dirty="0" smtClean="0">
                <a:cs typeface="Arial" charset="0"/>
              </a:rPr>
              <a:t> </a:t>
            </a:r>
            <a:r>
              <a:rPr lang="en-US" dirty="0" smtClean="0">
                <a:cs typeface="Arial" charset="0"/>
              </a:rPr>
              <a:t>continue to use this approach because of the competitive advantages it offers. Each successive stage of going international beyond global sourcing, however, requires</a:t>
            </a:r>
            <a:r>
              <a:rPr lang="en-US" baseline="0" dirty="0" smtClean="0">
                <a:cs typeface="Arial" charset="0"/>
              </a:rPr>
              <a:t> </a:t>
            </a:r>
            <a:r>
              <a:rPr lang="en-US" dirty="0" smtClean="0">
                <a:cs typeface="Arial" charset="0"/>
              </a:rPr>
              <a:t>more investment and thus entails more risk for the organization.</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1CFBF61-E2EC-4848-9567-008D2EF90F26}" type="slidenum">
              <a:rPr lang="en-US" smtClean="0"/>
              <a:pPr>
                <a:defRPr/>
              </a:pPr>
              <a:t>17</a:t>
            </a:fld>
            <a:endParaRPr lang="en-US" dirty="0"/>
          </a:p>
        </p:txBody>
      </p:sp>
    </p:spTree>
    <p:extLst>
      <p:ext uri="{BB962C8B-B14F-4D97-AF65-F5344CB8AC3E}">
        <p14:creationId xmlns:p14="http://schemas.microsoft.com/office/powerpoint/2010/main" val="1198303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U.S. managers are accustomed to a stable legal and political system. Changes tend to be slow, and legal and political procedures are well established. Elections are</a:t>
            </a:r>
            <a:r>
              <a:rPr lang="en-US" baseline="0" dirty="0" smtClean="0">
                <a:cs typeface="Arial" charset="0"/>
              </a:rPr>
              <a:t> </a:t>
            </a:r>
            <a:r>
              <a:rPr lang="en-US" dirty="0" smtClean="0">
                <a:cs typeface="Arial" charset="0"/>
              </a:rPr>
              <a:t>held at regular intervals, and even when the political party in power changes after an election, it’s unlikely that anything too radical will happen. The stability of laws</a:t>
            </a:r>
            <a:r>
              <a:rPr lang="en-US" baseline="0" dirty="0" smtClean="0">
                <a:cs typeface="Arial" charset="0"/>
              </a:rPr>
              <a:t> </a:t>
            </a:r>
            <a:r>
              <a:rPr lang="en-US" dirty="0" smtClean="0">
                <a:cs typeface="Arial" charset="0"/>
              </a:rPr>
              <a:t>allows for accurate predictions. However, this certainly isn’t true for all countries.</a:t>
            </a:r>
          </a:p>
          <a:p>
            <a:pPr eaLnBrk="1" hangingPunct="1"/>
            <a:endParaRPr lang="en-US" dirty="0" smtClean="0">
              <a:cs typeface="Arial" charset="0"/>
            </a:endParaRPr>
          </a:p>
          <a:p>
            <a:pPr eaLnBrk="1" hangingPunct="1"/>
            <a:r>
              <a:rPr lang="en-US" dirty="0" smtClean="0">
                <a:cs typeface="Arial" charset="0"/>
              </a:rPr>
              <a:t>Managers must stay informed of the specific laws in countries where they do business. For instance, the president of Zimbabwe is pushing ahead with plans to force foreign</a:t>
            </a:r>
            <a:r>
              <a:rPr lang="en-US" baseline="0" dirty="0" smtClean="0">
                <a:cs typeface="Arial" charset="0"/>
              </a:rPr>
              <a:t> </a:t>
            </a:r>
            <a:r>
              <a:rPr lang="en-US" dirty="0" smtClean="0">
                <a:cs typeface="Arial" charset="0"/>
              </a:rPr>
              <a:t>companies to sell majority stakes to locals.  </a:t>
            </a:r>
          </a:p>
          <a:p>
            <a:pPr eaLnBrk="1" hangingPunct="1"/>
            <a:endParaRPr lang="en-US" dirty="0" smtClean="0">
              <a:cs typeface="Arial" charset="0"/>
            </a:endParaRPr>
          </a:p>
          <a:p>
            <a:pPr eaLnBrk="1" hangingPunct="1"/>
            <a:r>
              <a:rPr lang="en-US" dirty="0" smtClean="0">
                <a:cs typeface="Arial" charset="0"/>
              </a:rPr>
              <a:t>Also, some countries have risky political climates. For instance, BP could have warned Exxon about the challenges of doing business in Russia. During its long involvement</a:t>
            </a:r>
            <a:r>
              <a:rPr lang="en-US" baseline="0" dirty="0" smtClean="0">
                <a:cs typeface="Arial" charset="0"/>
              </a:rPr>
              <a:t> </a:t>
            </a:r>
            <a:r>
              <a:rPr lang="en-US" dirty="0" smtClean="0">
                <a:cs typeface="Arial" charset="0"/>
              </a:rPr>
              <a:t>in the country, BP has “had so many police run-ins that its stock price often nudges up or down in response to raids or the arrests of employees.”</a:t>
            </a:r>
          </a:p>
          <a:p>
            <a:pPr eaLnBrk="1" hangingPunct="1"/>
            <a:endParaRPr lang="en-US" dirty="0" smtClean="0">
              <a:cs typeface="Arial" charset="0"/>
            </a:endParaRPr>
          </a:p>
          <a:p>
            <a:pPr eaLnBrk="1" hangingPunct="1"/>
            <a:r>
              <a:rPr lang="en-US" dirty="0" smtClean="0">
                <a:cs typeface="Arial" charset="0"/>
              </a:rPr>
              <a:t>Keep in mind that a country’s political/legal environment doesn’t have to be risky or unstable to be a concern to managers. Just the fact that it differs from that</a:t>
            </a:r>
            <a:r>
              <a:rPr lang="en-US" baseline="0" dirty="0" smtClean="0">
                <a:cs typeface="Arial" charset="0"/>
              </a:rPr>
              <a:t> </a:t>
            </a:r>
            <a:r>
              <a:rPr lang="en-US" dirty="0" smtClean="0">
                <a:cs typeface="Arial" charset="0"/>
              </a:rPr>
              <a:t>of the home country is important. Managers must recognize these differences if they hope to understand the constraints and opportunities</a:t>
            </a:r>
            <a:r>
              <a:rPr lang="en-US" baseline="0" dirty="0" smtClean="0">
                <a:cs typeface="Arial" charset="0"/>
              </a:rPr>
              <a:t> </a:t>
            </a:r>
            <a:r>
              <a:rPr lang="en-US" dirty="0" smtClean="0">
                <a:cs typeface="Arial" charset="0"/>
              </a:rPr>
              <a:t>that exist.</a:t>
            </a:r>
          </a:p>
        </p:txBody>
      </p:sp>
      <p:sp>
        <p:nvSpPr>
          <p:cNvPr id="4" name="Slide Number Placeholder 3"/>
          <p:cNvSpPr>
            <a:spLocks noGrp="1"/>
          </p:cNvSpPr>
          <p:nvPr>
            <p:ph type="sldNum" sz="quarter" idx="5"/>
          </p:nvPr>
        </p:nvSpPr>
        <p:spPr/>
        <p:txBody>
          <a:bodyPr/>
          <a:lstStyle/>
          <a:p>
            <a:pPr>
              <a:defRPr/>
            </a:pPr>
            <a:fld id="{15B1029B-9FC9-4136-8561-065E704946DD}" type="slidenum">
              <a:rPr lang="en-US" smtClean="0"/>
              <a:pPr>
                <a:defRPr/>
              </a:pPr>
              <a:t>18</a:t>
            </a:fld>
            <a:endParaRPr lang="en-US" dirty="0"/>
          </a:p>
        </p:txBody>
      </p:sp>
    </p:spTree>
    <p:extLst>
      <p:ext uri="{BB962C8B-B14F-4D97-AF65-F5344CB8AC3E}">
        <p14:creationId xmlns:p14="http://schemas.microsoft.com/office/powerpoint/2010/main" val="953336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 As we know from Chapter 3, organizations have different cultures. Countries have cultures, too. </a:t>
            </a:r>
            <a:r>
              <a:rPr lang="en-US" b="1" dirty="0" smtClean="0">
                <a:cs typeface="Arial" charset="0"/>
              </a:rPr>
              <a:t>National culture </a:t>
            </a:r>
            <a:r>
              <a:rPr lang="en-US" dirty="0" smtClean="0">
                <a:cs typeface="Arial" charset="0"/>
              </a:rPr>
              <a:t>includes the values and attitudes shared by individuals</a:t>
            </a:r>
            <a:r>
              <a:rPr lang="en-US" baseline="0" dirty="0" smtClean="0">
                <a:cs typeface="Arial" charset="0"/>
              </a:rPr>
              <a:t> </a:t>
            </a:r>
            <a:r>
              <a:rPr lang="en-US" dirty="0" smtClean="0">
                <a:cs typeface="Arial" charset="0"/>
              </a:rPr>
              <a:t>from a specific country that shape their behavior and their beliefs about what is important. Legal, political, and economic differences among countries are fairly obvious. Getting information about cultural differences isn’t quite that easy! The primary reason? It’s difficult for natives to explain their country’s unique cultural characteristics to someone else.</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350CEA9-C99F-40D1-A9D7-EC5526CE272C}" type="slidenum">
              <a:rPr lang="en-US" smtClean="0"/>
              <a:pPr>
                <a:defRPr/>
              </a:pPr>
              <a:t>19</a:t>
            </a:fld>
            <a:endParaRPr lang="en-US" dirty="0"/>
          </a:p>
        </p:txBody>
      </p:sp>
    </p:spTree>
    <p:extLst>
      <p:ext uri="{BB962C8B-B14F-4D97-AF65-F5344CB8AC3E}">
        <p14:creationId xmlns:p14="http://schemas.microsoft.com/office/powerpoint/2010/main" val="2913269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DF36F21A-B231-4F47-84EB-E31552C3EDE3}" type="slidenum">
              <a:rPr lang="en-US" smtClean="0"/>
              <a:pPr>
                <a:defRPr/>
              </a:pPr>
              <a:t>20</a:t>
            </a:fld>
            <a:endParaRPr lang="en-US" dirty="0"/>
          </a:p>
        </p:txBody>
      </p:sp>
    </p:spTree>
    <p:extLst>
      <p:ext uri="{BB962C8B-B14F-4D97-AF65-F5344CB8AC3E}">
        <p14:creationId xmlns:p14="http://schemas.microsoft.com/office/powerpoint/2010/main" val="197534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Monolingualism is one sign that a nation suffers from </a:t>
            </a:r>
            <a:r>
              <a:rPr lang="en-US" b="1" dirty="0" smtClean="0">
                <a:cs typeface="Arial" charset="0"/>
              </a:rPr>
              <a:t>parochialism</a:t>
            </a:r>
            <a:r>
              <a:rPr lang="en-US" dirty="0" smtClean="0">
                <a:cs typeface="Arial" charset="0"/>
              </a:rPr>
              <a:t>—viewing the world solely through one’s own eyes and perspectives. People with a parochial attitude do not  recognize that others have different ways of living and working. They ignore others’ values and customs and rigidly apply an attitude of “ours is better than theirs” to foreign cultures.</a:t>
            </a:r>
          </a:p>
          <a:p>
            <a:pPr eaLnBrk="1" hangingPunct="1"/>
            <a:endParaRPr lang="en-US" dirty="0" smtClean="0">
              <a:cs typeface="Arial" charset="0"/>
            </a:endParaRPr>
          </a:p>
          <a:p>
            <a:pPr eaLnBrk="1" hangingPunct="1"/>
            <a:r>
              <a:rPr lang="en-US" dirty="0" smtClean="0">
                <a:cs typeface="Arial" charset="0"/>
              </a:rPr>
              <a:t>This type of narrow, restricted attitude is one approach that managers might take, but it isn’t the only one. In fact, there are three possible global attitudes. Let’s look at each more closely.</a:t>
            </a:r>
          </a:p>
          <a:p>
            <a:pPr eaLnBrk="1" hangingPunct="1"/>
            <a:endParaRPr lang="en-US" dirty="0" smtClean="0">
              <a:cs typeface="Arial" charset="0"/>
            </a:endParaRPr>
          </a:p>
          <a:p>
            <a:pPr eaLnBrk="1" hangingPunct="1"/>
            <a:r>
              <a:rPr lang="en-US" dirty="0" smtClean="0">
                <a:cs typeface="Arial" charset="0"/>
              </a:rPr>
              <a:t>First, an </a:t>
            </a:r>
            <a:r>
              <a:rPr lang="en-US" b="1" dirty="0" smtClean="0">
                <a:cs typeface="Arial" charset="0"/>
              </a:rPr>
              <a:t>ethnocentric attitude </a:t>
            </a:r>
            <a:r>
              <a:rPr lang="en-US" dirty="0" smtClean="0">
                <a:cs typeface="Arial" charset="0"/>
              </a:rPr>
              <a:t>is the belief that the best work approaches and practices are those of the </a:t>
            </a:r>
            <a:r>
              <a:rPr lang="en-US" i="1" dirty="0" smtClean="0">
                <a:cs typeface="Arial" charset="0"/>
              </a:rPr>
              <a:t>home </a:t>
            </a:r>
            <a:r>
              <a:rPr lang="en-US" dirty="0" smtClean="0">
                <a:cs typeface="Arial" charset="0"/>
              </a:rPr>
              <a:t>country (the country in which the company’s parochialistic</a:t>
            </a:r>
            <a:r>
              <a:rPr lang="en-US" baseline="0" dirty="0" smtClean="0">
                <a:cs typeface="Arial" charset="0"/>
              </a:rPr>
              <a:t> </a:t>
            </a:r>
            <a:r>
              <a:rPr lang="en-US" dirty="0" smtClean="0">
                <a:cs typeface="Arial" charset="0"/>
              </a:rPr>
              <a:t>headquarters are located). Managers with an ethnocentric attitude believe that people in foreign countries don’t have the needed skills, expertise, knowledge, or experience</a:t>
            </a:r>
            <a:r>
              <a:rPr lang="en-US" baseline="0" dirty="0" smtClean="0">
                <a:cs typeface="Arial" charset="0"/>
              </a:rPr>
              <a:t> </a:t>
            </a:r>
            <a:r>
              <a:rPr lang="en-US" dirty="0" smtClean="0">
                <a:cs typeface="Arial" charset="0"/>
              </a:rPr>
              <a:t>to make the best business decisions as people in the home country do.</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22A8CBD-B0BD-41C3-A12C-9F3614C73806}" type="slidenum">
              <a:rPr lang="en-US" smtClean="0"/>
              <a:pPr>
                <a:defRPr/>
              </a:pPr>
              <a:t>3</a:t>
            </a:fld>
            <a:endParaRPr lang="en-US" dirty="0"/>
          </a:p>
        </p:txBody>
      </p:sp>
    </p:spTree>
    <p:extLst>
      <p:ext uri="{BB962C8B-B14F-4D97-AF65-F5344CB8AC3E}">
        <p14:creationId xmlns:p14="http://schemas.microsoft.com/office/powerpoint/2010/main" val="2722615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Geert Hofstede developed one of the most widely referenced approaches to helping managers better understand differences between national cultures. His research found that countries vary on five dimensions of national culture.  These dimensions are described in Exhibit 4-5 above, which also shows some of the countries characterized by those dimensions.</a:t>
            </a:r>
          </a:p>
        </p:txBody>
      </p:sp>
      <p:sp>
        <p:nvSpPr>
          <p:cNvPr id="4" name="Slide Number Placeholder 3"/>
          <p:cNvSpPr>
            <a:spLocks noGrp="1"/>
          </p:cNvSpPr>
          <p:nvPr>
            <p:ph type="sldNum" sz="quarter" idx="5"/>
          </p:nvPr>
        </p:nvSpPr>
        <p:spPr/>
        <p:txBody>
          <a:bodyPr/>
          <a:lstStyle/>
          <a:p>
            <a:pPr>
              <a:defRPr/>
            </a:pPr>
            <a:fld id="{AEC8F8FD-980F-475E-ACCA-F5C08CBF4955}" type="slidenum">
              <a:rPr lang="en-US" smtClean="0"/>
              <a:pPr>
                <a:defRPr/>
              </a:pPr>
              <a:t>21</a:t>
            </a:fld>
            <a:endParaRPr lang="en-US" dirty="0"/>
          </a:p>
        </p:txBody>
      </p:sp>
    </p:spTree>
    <p:extLst>
      <p:ext uri="{BB962C8B-B14F-4D97-AF65-F5344CB8AC3E}">
        <p14:creationId xmlns:p14="http://schemas.microsoft.com/office/powerpoint/2010/main" val="367470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normAutofit lnSpcReduction="10000"/>
          </a:bodyPr>
          <a:lstStyle/>
          <a:p>
            <a:pPr eaLnBrk="1" hangingPunct="1"/>
            <a:r>
              <a:rPr lang="en-US" dirty="0" smtClean="0">
                <a:cs typeface="Arial" charset="0"/>
              </a:rPr>
              <a:t>The </a:t>
            </a:r>
            <a:r>
              <a:rPr lang="en-US" b="1" dirty="0" smtClean="0">
                <a:cs typeface="Arial" charset="0"/>
              </a:rPr>
              <a:t>Global Leadership and Organizational Behavior Effectiveness (GLOBE) </a:t>
            </a:r>
            <a:r>
              <a:rPr lang="en-US" b="0" dirty="0" smtClean="0">
                <a:cs typeface="Arial" charset="0"/>
              </a:rPr>
              <a:t>program</a:t>
            </a:r>
            <a:r>
              <a:rPr lang="en-US" b="1" dirty="0" smtClean="0">
                <a:cs typeface="Arial" charset="0"/>
              </a:rPr>
              <a:t> </a:t>
            </a:r>
            <a:r>
              <a:rPr lang="en-US" dirty="0" smtClean="0">
                <a:cs typeface="Arial" charset="0"/>
              </a:rPr>
              <a:t>is an ongoing research program that extended Hofstede’s work by investigating cross-cultural leadership behaviors and giving managers additional information to help them identify and manage cultural differences. Using data from more than</a:t>
            </a:r>
            <a:r>
              <a:rPr lang="en-US" baseline="0" dirty="0" smtClean="0">
                <a:cs typeface="Arial" charset="0"/>
              </a:rPr>
              <a:t> </a:t>
            </a:r>
            <a:r>
              <a:rPr lang="en-US" dirty="0" smtClean="0">
                <a:cs typeface="Arial" charset="0"/>
              </a:rPr>
              <a:t>18,000 managers in 62 countries,</a:t>
            </a:r>
            <a:r>
              <a:rPr lang="en-US" baseline="0" dirty="0" smtClean="0">
                <a:cs typeface="Arial" charset="0"/>
              </a:rPr>
              <a:t> </a:t>
            </a:r>
            <a:r>
              <a:rPr lang="en-US" dirty="0" smtClean="0">
                <a:cs typeface="Arial" charset="0"/>
              </a:rPr>
              <a:t>the GLOBE research team (led by Robert House) identified nine dimensions on which national cultures differ.  </a:t>
            </a:r>
          </a:p>
          <a:p>
            <a:pPr eaLnBrk="1" hangingPunct="1"/>
            <a:endParaRPr lang="en-US" dirty="0" smtClean="0">
              <a:cs typeface="Arial" charset="0"/>
            </a:endParaRPr>
          </a:p>
          <a:p>
            <a:pPr eaLnBrk="1" hangingPunct="1"/>
            <a:r>
              <a:rPr lang="en-US" dirty="0" smtClean="0">
                <a:cs typeface="Arial" charset="0"/>
              </a:rPr>
              <a:t>Two dimensions (power distance and uncertainty avoidance) fit directly with Hofstede’s. Four are similar to Hofstede’s (assertiveness, which is similar to achievement-nurturing; humane orientation, which is similar to the nurturing dimension; future orientation, which is similar to long-term and short-term orientation; and institutional collectivism, which is similar to individualism-collectivism). The remaining three (gender differentiation, in-group collectivism, and performance orientation) offer additional insights into a country’s culture.</a:t>
            </a:r>
          </a:p>
          <a:p>
            <a:pPr eaLnBrk="1" hangingPunct="1"/>
            <a:endParaRPr lang="en-US" dirty="0" smtClean="0">
              <a:cs typeface="Arial" charset="0"/>
            </a:endParaRPr>
          </a:p>
          <a:p>
            <a:pPr eaLnBrk="1" hangingPunct="1"/>
            <a:r>
              <a:rPr lang="en-US" dirty="0" smtClean="0">
                <a:cs typeface="Arial" charset="0"/>
              </a:rPr>
              <a:t>The GLOBE studies confirm that Hofstede’s dimensions are still valid and extend his research rather than replace it. GLOBE’s added dimensions provide an expanded and</a:t>
            </a:r>
          </a:p>
          <a:p>
            <a:pPr eaLnBrk="1" hangingPunct="1"/>
            <a:r>
              <a:rPr lang="en-US" dirty="0" smtClean="0">
                <a:cs typeface="Arial" charset="0"/>
              </a:rPr>
              <a:t>updated measure of countries’ cultural differences. It’s likely that cross-cultural studies of human behavior and organizational practices will increasingly use the GLOBE</a:t>
            </a:r>
          </a:p>
          <a:p>
            <a:pPr eaLnBrk="1" hangingPunct="1"/>
            <a:r>
              <a:rPr lang="en-US" dirty="0" smtClean="0">
                <a:cs typeface="Arial" charset="0"/>
              </a:rPr>
              <a:t>dimensions to assess differences between countries.</a:t>
            </a:r>
          </a:p>
        </p:txBody>
      </p:sp>
      <p:sp>
        <p:nvSpPr>
          <p:cNvPr id="4" name="Slide Number Placeholder 3"/>
          <p:cNvSpPr>
            <a:spLocks noGrp="1"/>
          </p:cNvSpPr>
          <p:nvPr>
            <p:ph type="sldNum" sz="quarter" idx="5"/>
          </p:nvPr>
        </p:nvSpPr>
        <p:spPr/>
        <p:txBody>
          <a:bodyPr/>
          <a:lstStyle/>
          <a:p>
            <a:pPr>
              <a:defRPr/>
            </a:pPr>
            <a:fld id="{372DB17D-B977-4142-A18F-ADE74F75E2D1}" type="slidenum">
              <a:rPr lang="en-US" smtClean="0"/>
              <a:pPr>
                <a:defRPr/>
              </a:pPr>
              <a:t>24</a:t>
            </a:fld>
            <a:endParaRPr lang="en-US" dirty="0"/>
          </a:p>
        </p:txBody>
      </p:sp>
    </p:spTree>
    <p:extLst>
      <p:ext uri="{BB962C8B-B14F-4D97-AF65-F5344CB8AC3E}">
        <p14:creationId xmlns:p14="http://schemas.microsoft.com/office/powerpoint/2010/main" val="42334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normAutofit lnSpcReduction="10000"/>
          </a:bodyPr>
          <a:lstStyle/>
          <a:p>
            <a:pPr eaLnBrk="1" hangingPunct="1"/>
            <a:r>
              <a:rPr lang="en-US" dirty="0" smtClean="0">
                <a:cs typeface="Arial" charset="0"/>
              </a:rPr>
              <a:t>The </a:t>
            </a:r>
            <a:r>
              <a:rPr lang="en-US" b="1" dirty="0" smtClean="0">
                <a:cs typeface="Arial" charset="0"/>
              </a:rPr>
              <a:t>Global Leadership and Organizational Behavior Effectiveness (GLOBE) </a:t>
            </a:r>
            <a:r>
              <a:rPr lang="en-US" b="0" dirty="0" smtClean="0">
                <a:cs typeface="Arial" charset="0"/>
              </a:rPr>
              <a:t>program</a:t>
            </a:r>
            <a:r>
              <a:rPr lang="en-US" b="1" dirty="0" smtClean="0">
                <a:cs typeface="Arial" charset="0"/>
              </a:rPr>
              <a:t> </a:t>
            </a:r>
            <a:r>
              <a:rPr lang="en-US" dirty="0" smtClean="0">
                <a:cs typeface="Arial" charset="0"/>
              </a:rPr>
              <a:t>is an ongoing research program that extended Hofstede’s work by investigating cross-cultural leadership behaviors and giving managers additional information to help them identify and manage cultural differences. Using data from more than</a:t>
            </a:r>
            <a:r>
              <a:rPr lang="en-US" baseline="0" dirty="0" smtClean="0">
                <a:cs typeface="Arial" charset="0"/>
              </a:rPr>
              <a:t> </a:t>
            </a:r>
            <a:r>
              <a:rPr lang="en-US" dirty="0" smtClean="0">
                <a:cs typeface="Arial" charset="0"/>
              </a:rPr>
              <a:t>18,000 managers in 62 countries,</a:t>
            </a:r>
            <a:r>
              <a:rPr lang="en-US" baseline="0" dirty="0" smtClean="0">
                <a:cs typeface="Arial" charset="0"/>
              </a:rPr>
              <a:t> </a:t>
            </a:r>
            <a:r>
              <a:rPr lang="en-US" dirty="0" smtClean="0">
                <a:cs typeface="Arial" charset="0"/>
              </a:rPr>
              <a:t>the GLOBE research team (led by Robert House) identified nine dimensions on which national cultures differ.  </a:t>
            </a:r>
          </a:p>
          <a:p>
            <a:pPr eaLnBrk="1" hangingPunct="1"/>
            <a:endParaRPr lang="en-US" dirty="0" smtClean="0">
              <a:cs typeface="Arial" charset="0"/>
            </a:endParaRPr>
          </a:p>
          <a:p>
            <a:pPr eaLnBrk="1" hangingPunct="1"/>
            <a:r>
              <a:rPr lang="en-US" dirty="0" smtClean="0">
                <a:cs typeface="Arial" charset="0"/>
              </a:rPr>
              <a:t>Two dimensions (power distance and uncertainty avoidance) fit directly with Hofstede’s. Four are similar to Hofstede’s (assertiveness, which is similar to achievement-nurturing; humane orientation, which is similar to the nurturing dimension; future orientation, which is similar to long-term and short-term orientation; and institutional collectivism, which is similar to individualism-collectivism). The remaining three (gender differentiation, in-group collectivism, and performance orientation) offer additional insights into a country’s culture.</a:t>
            </a:r>
          </a:p>
          <a:p>
            <a:pPr eaLnBrk="1" hangingPunct="1"/>
            <a:endParaRPr lang="en-US" dirty="0" smtClean="0">
              <a:cs typeface="Arial" charset="0"/>
            </a:endParaRPr>
          </a:p>
          <a:p>
            <a:pPr eaLnBrk="1" hangingPunct="1"/>
            <a:r>
              <a:rPr lang="en-US" dirty="0" smtClean="0">
                <a:cs typeface="Arial" charset="0"/>
              </a:rPr>
              <a:t>The GLOBE studies confirm that Hofstede’s dimensions are still valid and extend his research rather than replace it. GLOBE’s added dimensions provide an expanded and</a:t>
            </a:r>
          </a:p>
          <a:p>
            <a:pPr eaLnBrk="1" hangingPunct="1"/>
            <a:r>
              <a:rPr lang="en-US" dirty="0" smtClean="0">
                <a:cs typeface="Arial" charset="0"/>
              </a:rPr>
              <a:t>updated measure of countries’ cultural differences. It’s likely that cross-cultural studies of human behavior and organizational practices will increasingly use the GLOBE</a:t>
            </a:r>
          </a:p>
          <a:p>
            <a:pPr eaLnBrk="1" hangingPunct="1"/>
            <a:r>
              <a:rPr lang="en-US" dirty="0" smtClean="0">
                <a:cs typeface="Arial" charset="0"/>
              </a:rPr>
              <a:t>dimensions to assess differences between countries.</a:t>
            </a:r>
          </a:p>
        </p:txBody>
      </p:sp>
      <p:sp>
        <p:nvSpPr>
          <p:cNvPr id="4" name="Slide Number Placeholder 3"/>
          <p:cNvSpPr>
            <a:spLocks noGrp="1"/>
          </p:cNvSpPr>
          <p:nvPr>
            <p:ph type="sldNum" sz="quarter" idx="5"/>
          </p:nvPr>
        </p:nvSpPr>
        <p:spPr/>
        <p:txBody>
          <a:bodyPr/>
          <a:lstStyle/>
          <a:p>
            <a:pPr>
              <a:defRPr/>
            </a:pPr>
            <a:fld id="{372DB17D-B977-4142-A18F-ADE74F75E2D1}" type="slidenum">
              <a:rPr lang="en-US" smtClean="0"/>
              <a:pPr>
                <a:defRPr/>
              </a:pPr>
              <a:t>25</a:t>
            </a:fld>
            <a:endParaRPr lang="en-US" dirty="0"/>
          </a:p>
        </p:txBody>
      </p:sp>
    </p:spTree>
    <p:extLst>
      <p:ext uri="{BB962C8B-B14F-4D97-AF65-F5344CB8AC3E}">
        <p14:creationId xmlns:p14="http://schemas.microsoft.com/office/powerpoint/2010/main" val="2006014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Globalization also creates challenges because of the openness that’s necessary for it to work. One challenge is the increased threat of terrorism by a truly global terror</a:t>
            </a:r>
            <a:r>
              <a:rPr lang="en-US" baseline="0" dirty="0" smtClean="0">
                <a:cs typeface="Arial" charset="0"/>
              </a:rPr>
              <a:t> </a:t>
            </a:r>
            <a:r>
              <a:rPr lang="en-US" dirty="0" smtClean="0">
                <a:cs typeface="Arial" charset="0"/>
              </a:rPr>
              <a:t>network. Globalization is meant to open up trade and to break down the geographical barriers separating countries. Yet, opening up means just that—being open to</a:t>
            </a:r>
            <a:r>
              <a:rPr lang="en-US" baseline="0" dirty="0" smtClean="0">
                <a:cs typeface="Arial" charset="0"/>
              </a:rPr>
              <a:t> </a:t>
            </a:r>
            <a:r>
              <a:rPr lang="en-US" dirty="0" smtClean="0">
                <a:cs typeface="Arial" charset="0"/>
              </a:rPr>
              <a:t>the bad as well as the good.</a:t>
            </a:r>
          </a:p>
          <a:p>
            <a:pPr eaLnBrk="1" hangingPunct="1"/>
            <a:endParaRPr lang="en-US" dirty="0" smtClean="0">
              <a:cs typeface="Arial" charset="0"/>
            </a:endParaRPr>
          </a:p>
          <a:p>
            <a:pPr eaLnBrk="1" hangingPunct="1"/>
            <a:r>
              <a:rPr lang="en-US" dirty="0" smtClean="0">
                <a:cs typeface="Arial" charset="0"/>
              </a:rPr>
              <a:t>Another challenge from openness is the economic interdependence of trading countries. As we saw over the last couple of years, the faltering of one country’s economy can</a:t>
            </a:r>
            <a:r>
              <a:rPr lang="en-US" baseline="0" dirty="0" smtClean="0">
                <a:cs typeface="Arial" charset="0"/>
              </a:rPr>
              <a:t> </a:t>
            </a:r>
            <a:r>
              <a:rPr lang="en-US" dirty="0" smtClean="0">
                <a:cs typeface="Arial" charset="0"/>
              </a:rPr>
              <a:t>have a domino effect on other countries with which it does business. So far, however, the world economy has proved to be quite resilient.</a:t>
            </a:r>
          </a:p>
          <a:p>
            <a:pPr eaLnBrk="1" hangingPunct="1"/>
            <a:endParaRPr lang="en-US" dirty="0" smtClean="0">
              <a:cs typeface="Arial" charset="0"/>
            </a:endParaRPr>
          </a:p>
          <a:p>
            <a:pPr eaLnBrk="1" hangingPunct="1"/>
            <a:r>
              <a:rPr lang="en-US" dirty="0" smtClean="0">
                <a:cs typeface="Arial" charset="0"/>
              </a:rPr>
              <a:t>The far more serious challenge for managers in the openness required by globalization comes from intense underlying and fundamental cultural differences—differences that encompass traditions, history, religious beliefs, and deep-seated values. Managing in such an environment can be extremely complicated.</a:t>
            </a:r>
          </a:p>
        </p:txBody>
      </p:sp>
      <p:sp>
        <p:nvSpPr>
          <p:cNvPr id="4" name="Slide Number Placeholder 3"/>
          <p:cNvSpPr>
            <a:spLocks noGrp="1"/>
          </p:cNvSpPr>
          <p:nvPr>
            <p:ph type="sldNum" sz="quarter" idx="5"/>
          </p:nvPr>
        </p:nvSpPr>
        <p:spPr/>
        <p:txBody>
          <a:bodyPr/>
          <a:lstStyle/>
          <a:p>
            <a:pPr>
              <a:defRPr/>
            </a:pPr>
            <a:fld id="{55A85A50-6883-4087-9E6D-4657A7EE0802}" type="slidenum">
              <a:rPr lang="en-US" smtClean="0"/>
              <a:pPr>
                <a:defRPr/>
              </a:pPr>
              <a:t>26</a:t>
            </a:fld>
            <a:endParaRPr lang="en-US" dirty="0"/>
          </a:p>
        </p:txBody>
      </p:sp>
    </p:spTree>
    <p:extLst>
      <p:ext uri="{BB962C8B-B14F-4D97-AF65-F5344CB8AC3E}">
        <p14:creationId xmlns:p14="http://schemas.microsoft.com/office/powerpoint/2010/main" val="649061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As globalization continues to be important for businesses, it’s obvious that managers need to understand how to best manage that global workforce. Some researchers</a:t>
            </a:r>
            <a:r>
              <a:rPr lang="en-US" baseline="0" dirty="0" smtClean="0">
                <a:cs typeface="Arial" charset="0"/>
              </a:rPr>
              <a:t> </a:t>
            </a:r>
            <a:r>
              <a:rPr lang="en-US" dirty="0" smtClean="0">
                <a:cs typeface="Arial" charset="0"/>
              </a:rPr>
              <a:t>have suggested that managers need </a:t>
            </a:r>
            <a:r>
              <a:rPr lang="en-US" b="1" dirty="0" smtClean="0">
                <a:cs typeface="Arial" charset="0"/>
              </a:rPr>
              <a:t>cultural intelligence </a:t>
            </a:r>
            <a:r>
              <a:rPr lang="en-US" dirty="0" smtClean="0">
                <a:cs typeface="Arial" charset="0"/>
              </a:rPr>
              <a:t>or cultural awareness and sensitivity skills. </a:t>
            </a:r>
            <a:r>
              <a:rPr lang="fr-FR" dirty="0" smtClean="0">
                <a:cs typeface="Arial" charset="0"/>
              </a:rPr>
              <a:t>Cultural intelligence encompasses three main dimensions:</a:t>
            </a:r>
            <a:r>
              <a:rPr lang="fr-FR" baseline="0" dirty="0" smtClean="0">
                <a:cs typeface="Arial" charset="0"/>
              </a:rPr>
              <a:t> </a:t>
            </a:r>
            <a:r>
              <a:rPr lang="en-US" dirty="0" smtClean="0">
                <a:cs typeface="Arial" charset="0"/>
              </a:rPr>
              <a:t>(1) knowledge of culture as a concept—how cultures vary and how they affect behavior; (2) mindfulness—the ability to pay attention to signals and reactions in different</a:t>
            </a:r>
            <a:r>
              <a:rPr lang="en-US" baseline="0" dirty="0" smtClean="0">
                <a:cs typeface="Arial" charset="0"/>
              </a:rPr>
              <a:t> </a:t>
            </a:r>
            <a:r>
              <a:rPr lang="en-US" dirty="0" smtClean="0">
                <a:cs typeface="Arial" charset="0"/>
              </a:rPr>
              <a:t>cross-cultural situations; and (3) behavioral skills—using one’s knowledge and mindfulness to choose appropriate behaviors in those situations.</a:t>
            </a:r>
          </a:p>
          <a:p>
            <a:pPr eaLnBrk="1" hangingPunct="1"/>
            <a:endParaRPr lang="en-US" dirty="0" smtClean="0">
              <a:cs typeface="Arial" charset="0"/>
            </a:endParaRPr>
          </a:p>
          <a:p>
            <a:pPr eaLnBrk="1" hangingPunct="1"/>
            <a:r>
              <a:rPr lang="en-US" dirty="0" smtClean="0">
                <a:cs typeface="Arial" charset="0"/>
              </a:rPr>
              <a:t>Other researchers have said that what effective global leaders need is a </a:t>
            </a:r>
            <a:r>
              <a:rPr lang="en-US" b="1" dirty="0" smtClean="0">
                <a:cs typeface="Arial" charset="0"/>
              </a:rPr>
              <a:t>global mind-set</a:t>
            </a:r>
            <a:r>
              <a:rPr lang="en-US" b="0" dirty="0" smtClean="0">
                <a:cs typeface="Arial" charset="0"/>
              </a:rPr>
              <a:t>,</a:t>
            </a:r>
            <a:r>
              <a:rPr lang="en-US" b="1" dirty="0" smtClean="0">
                <a:cs typeface="Arial" charset="0"/>
              </a:rPr>
              <a:t> </a:t>
            </a:r>
            <a:r>
              <a:rPr lang="en-US" dirty="0" smtClean="0">
                <a:cs typeface="Arial" charset="0"/>
              </a:rPr>
              <a:t>attributes that allow a leader to be effective in cross-cultural environments.</a:t>
            </a:r>
          </a:p>
          <a:p>
            <a:pPr eaLnBrk="1" hangingPunct="1"/>
            <a:r>
              <a:rPr lang="en-US" dirty="0" smtClean="0">
                <a:cs typeface="Arial" charset="0"/>
              </a:rPr>
              <a:t>Those attributes have three components as shown in Exhibit 4-6.  </a:t>
            </a:r>
          </a:p>
        </p:txBody>
      </p:sp>
      <p:sp>
        <p:nvSpPr>
          <p:cNvPr id="4" name="Slide Number Placeholder 3"/>
          <p:cNvSpPr>
            <a:spLocks noGrp="1"/>
          </p:cNvSpPr>
          <p:nvPr>
            <p:ph type="sldNum" sz="quarter" idx="5"/>
          </p:nvPr>
        </p:nvSpPr>
        <p:spPr/>
        <p:txBody>
          <a:bodyPr/>
          <a:lstStyle/>
          <a:p>
            <a:pPr>
              <a:defRPr/>
            </a:pPr>
            <a:fld id="{ACBCBF8F-F49E-4143-AD48-006BC0261F0E}" type="slidenum">
              <a:rPr lang="en-US" smtClean="0"/>
              <a:pPr>
                <a:defRPr/>
              </a:pPr>
              <a:t>27</a:t>
            </a:fld>
            <a:endParaRPr lang="en-US" dirty="0"/>
          </a:p>
        </p:txBody>
      </p:sp>
    </p:spTree>
    <p:extLst>
      <p:ext uri="{BB962C8B-B14F-4D97-AF65-F5344CB8AC3E}">
        <p14:creationId xmlns:p14="http://schemas.microsoft.com/office/powerpoint/2010/main" val="2805569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7C4CEF40-F9FC-435B-B7B6-DCD10613A528}" type="slidenum">
              <a:rPr lang="en-US" smtClean="0"/>
              <a:pPr>
                <a:defRPr/>
              </a:pPr>
              <a:t>28</a:t>
            </a:fld>
            <a:endParaRPr lang="en-US" dirty="0"/>
          </a:p>
        </p:txBody>
      </p:sp>
    </p:spTree>
    <p:extLst>
      <p:ext uri="{BB962C8B-B14F-4D97-AF65-F5344CB8AC3E}">
        <p14:creationId xmlns:p14="http://schemas.microsoft.com/office/powerpoint/2010/main" val="3541567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29</a:t>
            </a:fld>
            <a:endParaRPr lang="en-US" dirty="0"/>
          </a:p>
        </p:txBody>
      </p:sp>
    </p:spTree>
    <p:extLst>
      <p:ext uri="{BB962C8B-B14F-4D97-AF65-F5344CB8AC3E}">
        <p14:creationId xmlns:p14="http://schemas.microsoft.com/office/powerpoint/2010/main" val="134233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A</a:t>
            </a:r>
            <a:r>
              <a:rPr lang="en-US" b="1" dirty="0" smtClean="0">
                <a:cs typeface="Arial" charset="0"/>
              </a:rPr>
              <a:t> polycentric attitude </a:t>
            </a:r>
            <a:r>
              <a:rPr lang="en-US" dirty="0" smtClean="0">
                <a:cs typeface="Arial" charset="0"/>
              </a:rPr>
              <a:t>is the view that employees in the </a:t>
            </a:r>
            <a:r>
              <a:rPr lang="en-US" i="1" dirty="0" smtClean="0">
                <a:cs typeface="Arial" charset="0"/>
              </a:rPr>
              <a:t>host </a:t>
            </a:r>
            <a:r>
              <a:rPr lang="en-US" dirty="0" smtClean="0">
                <a:cs typeface="Arial" charset="0"/>
              </a:rPr>
              <a:t>country (the foreign country in which the organization is doing business) know the best work approaches</a:t>
            </a:r>
            <a:r>
              <a:rPr lang="en-US" baseline="0" dirty="0" smtClean="0">
                <a:cs typeface="Arial" charset="0"/>
              </a:rPr>
              <a:t> a</a:t>
            </a:r>
            <a:r>
              <a:rPr lang="en-US" dirty="0" smtClean="0">
                <a:cs typeface="Arial" charset="0"/>
              </a:rPr>
              <a:t>nd practices for running their business. Managers with this attitude view every foreign operation as different and hard to understand. Thus, they’re likely to let employees there figure out how best to do things.</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geocentric attitude </a:t>
            </a:r>
            <a:r>
              <a:rPr lang="en-US" b="0" dirty="0" smtClean="0">
                <a:cs typeface="Arial" charset="0"/>
              </a:rPr>
              <a:t>is</a:t>
            </a:r>
            <a:r>
              <a:rPr lang="en-US" b="1" dirty="0" smtClean="0">
                <a:cs typeface="Arial" charset="0"/>
              </a:rPr>
              <a:t> </a:t>
            </a:r>
            <a:r>
              <a:rPr lang="en-US" dirty="0" smtClean="0">
                <a:cs typeface="Arial" charset="0"/>
              </a:rPr>
              <a:t>a </a:t>
            </a:r>
            <a:r>
              <a:rPr lang="en-US" i="1" dirty="0" smtClean="0">
                <a:cs typeface="Arial" charset="0"/>
              </a:rPr>
              <a:t>world-oriented </a:t>
            </a:r>
            <a:r>
              <a:rPr lang="en-US" dirty="0" smtClean="0">
                <a:cs typeface="Arial" charset="0"/>
              </a:rPr>
              <a:t>view that focuses on using the best approaches and people from around the globe. Managers with this type of attitude have a global view and look for the best approaches and people regardless of origin.</a:t>
            </a:r>
          </a:p>
        </p:txBody>
      </p:sp>
      <p:sp>
        <p:nvSpPr>
          <p:cNvPr id="4" name="Slide Number Placeholder 3"/>
          <p:cNvSpPr>
            <a:spLocks noGrp="1"/>
          </p:cNvSpPr>
          <p:nvPr>
            <p:ph type="sldNum" sz="quarter" idx="5"/>
          </p:nvPr>
        </p:nvSpPr>
        <p:spPr/>
        <p:txBody>
          <a:bodyPr/>
          <a:lstStyle/>
          <a:p>
            <a:pPr>
              <a:defRPr/>
            </a:pPr>
            <a:fld id="{2A0816FE-8748-43BB-A993-55228DA177DF}" type="slidenum">
              <a:rPr lang="en-US" smtClean="0"/>
              <a:pPr>
                <a:defRPr/>
              </a:pPr>
              <a:t>4</a:t>
            </a:fld>
            <a:endParaRPr lang="en-US" dirty="0"/>
          </a:p>
        </p:txBody>
      </p:sp>
    </p:spTree>
    <p:extLst>
      <p:ext uri="{BB962C8B-B14F-4D97-AF65-F5344CB8AC3E}">
        <p14:creationId xmlns:p14="http://schemas.microsoft.com/office/powerpoint/2010/main" val="410842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normAutofit lnSpcReduction="10000"/>
          </a:bodyPr>
          <a:lstStyle/>
          <a:p>
            <a:pPr eaLnBrk="1" hangingPunct="1"/>
            <a:r>
              <a:rPr lang="en-US" dirty="0" smtClean="0">
                <a:cs typeface="Arial" charset="0"/>
              </a:rPr>
              <a:t>Global competition and the global economy are shaped by regional trading agreements, including the European Union (EU), North American Free Trade Agreement</a:t>
            </a:r>
            <a:r>
              <a:rPr lang="en-US" baseline="0" dirty="0" smtClean="0">
                <a:cs typeface="Arial" charset="0"/>
              </a:rPr>
              <a:t> </a:t>
            </a:r>
            <a:r>
              <a:rPr lang="en-US" dirty="0" smtClean="0">
                <a:cs typeface="Arial" charset="0"/>
              </a:rPr>
              <a:t>(NAFTA), the Association of Southeast Asian Nations (ASEAN), and others.</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European Union (EU) </a:t>
            </a:r>
            <a:r>
              <a:rPr lang="en-US" dirty="0" smtClean="0">
                <a:cs typeface="Arial" charset="0"/>
              </a:rPr>
              <a:t>is an economic and political partnership of 28 democratic European countries. Eight countries (Croatia, the former Yugoslav Republic of Macedonia, Turkey, Albania, Bosnia-Herzegovina, Iceland, Montenegro, and Serbia) are candidates to join the EU.</a:t>
            </a:r>
          </a:p>
          <a:p>
            <a:pPr eaLnBrk="1" hangingPunct="1"/>
            <a:endParaRPr lang="en-US" dirty="0" smtClean="0">
              <a:cs typeface="Arial" charset="0"/>
            </a:endParaRPr>
          </a:p>
          <a:p>
            <a:pPr eaLnBrk="1" hangingPunct="1"/>
            <a:r>
              <a:rPr lang="en-US" dirty="0" smtClean="0">
                <a:cs typeface="Arial" charset="0"/>
              </a:rPr>
              <a:t>When the 12 original members formed the EU in 1992, the primary motivation was to reassert the region’s economic position against the United States and Japan. Before then, each European nation had border controls, taxes, and subsidies; nationalistic policies; and protected industries. Now with these barriers removed, the economic power represented</a:t>
            </a:r>
            <a:r>
              <a:rPr lang="en-US" baseline="0" dirty="0" smtClean="0">
                <a:cs typeface="Arial" charset="0"/>
              </a:rPr>
              <a:t> </a:t>
            </a:r>
            <a:r>
              <a:rPr lang="en-US" dirty="0" smtClean="0">
                <a:cs typeface="Arial" charset="0"/>
              </a:rPr>
              <a:t>by the EU is considerable. Its current membership covers a population base of more than half a billion people (7 percent of the world population) and accounts for approximately 20 percent of the world’s global</a:t>
            </a:r>
            <a:r>
              <a:rPr lang="en-US" baseline="0" dirty="0" smtClean="0">
                <a:cs typeface="Arial" charset="0"/>
              </a:rPr>
              <a:t> exports and imports</a:t>
            </a:r>
            <a:r>
              <a:rPr lang="en-US" dirty="0" smtClean="0">
                <a:cs typeface="Arial" charset="0"/>
              </a:rPr>
              <a:t>.  </a:t>
            </a:r>
          </a:p>
          <a:p>
            <a:pPr eaLnBrk="1" hangingPunct="1"/>
            <a:endParaRPr lang="en-US" dirty="0" smtClean="0">
              <a:cs typeface="Arial" charset="0"/>
            </a:endParaRPr>
          </a:p>
          <a:p>
            <a:pPr eaLnBrk="1" hangingPunct="1"/>
            <a:r>
              <a:rPr lang="en-US" dirty="0" smtClean="0">
                <a:cs typeface="Arial" charset="0"/>
              </a:rPr>
              <a:t>Another step toward full unification occurred when the common European currency, the </a:t>
            </a:r>
            <a:r>
              <a:rPr lang="en-US" b="1" dirty="0" smtClean="0">
                <a:cs typeface="Arial" charset="0"/>
              </a:rPr>
              <a:t>euro, </a:t>
            </a:r>
            <a:r>
              <a:rPr lang="en-US" dirty="0" smtClean="0">
                <a:cs typeface="Arial" charset="0"/>
              </a:rPr>
              <a:t>was adopted. The euro is currently in use in 18 of the 28 member states, and all new member countries must adopt the euro. Only Denmark, the United Kingdom, and Sweden have been allowed to opt out of using the euro.</a:t>
            </a:r>
          </a:p>
        </p:txBody>
      </p:sp>
      <p:sp>
        <p:nvSpPr>
          <p:cNvPr id="4" name="Slide Number Placeholder 3"/>
          <p:cNvSpPr>
            <a:spLocks noGrp="1"/>
          </p:cNvSpPr>
          <p:nvPr>
            <p:ph type="sldNum" sz="quarter" idx="5"/>
          </p:nvPr>
        </p:nvSpPr>
        <p:spPr/>
        <p:txBody>
          <a:bodyPr/>
          <a:lstStyle/>
          <a:p>
            <a:pPr>
              <a:defRPr/>
            </a:pPr>
            <a:fld id="{E55DBBA7-6939-44C7-ADDE-6E720F82760A}" type="slidenum">
              <a:rPr lang="en-US" smtClean="0"/>
              <a:pPr>
                <a:defRPr/>
              </a:pPr>
              <a:t>5</a:t>
            </a:fld>
            <a:endParaRPr lang="en-US" dirty="0"/>
          </a:p>
        </p:txBody>
      </p:sp>
    </p:spTree>
    <p:extLst>
      <p:ext uri="{BB962C8B-B14F-4D97-AF65-F5344CB8AC3E}">
        <p14:creationId xmlns:p14="http://schemas.microsoft.com/office/powerpoint/2010/main" val="135791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Exhibit 4-1 shows the 28 democratic European countries that comprise the European Union.  The last couple of years</a:t>
            </a:r>
            <a:r>
              <a:rPr lang="en-US" baseline="0" dirty="0" smtClean="0">
                <a:cs typeface="Arial" charset="0"/>
              </a:rPr>
              <a:t> were </a:t>
            </a:r>
            <a:r>
              <a:rPr lang="en-US" dirty="0" smtClean="0">
                <a:cs typeface="Arial" charset="0"/>
              </a:rPr>
              <a:t>economically difficult for the EU and its members, as</a:t>
            </a:r>
            <a:r>
              <a:rPr lang="en-US" baseline="0" dirty="0" smtClean="0">
                <a:cs typeface="Arial" charset="0"/>
              </a:rPr>
              <a:t> they were </a:t>
            </a:r>
            <a:r>
              <a:rPr lang="en-US" dirty="0" smtClean="0">
                <a:cs typeface="Arial" charset="0"/>
              </a:rPr>
              <a:t>for many global regions. However,</a:t>
            </a:r>
            <a:r>
              <a:rPr lang="en-US" baseline="0" dirty="0" smtClean="0">
                <a:cs typeface="Arial" charset="0"/>
              </a:rPr>
              <a:t> things are looking up.  The economic recovery, which began mid-2013, is expected to continue spreading across countries and gaining strength.  </a:t>
            </a:r>
          </a:p>
          <a:p>
            <a:pPr eaLnBrk="1" hangingPunct="1"/>
            <a:endParaRPr lang="en-US" baseline="0" dirty="0" smtClean="0">
              <a:cs typeface="Arial" charset="0"/>
            </a:endParaRPr>
          </a:p>
          <a:p>
            <a:pPr eaLnBrk="1" hangingPunct="1"/>
            <a:endParaRPr lang="en-US" baseline="0" dirty="0" smtClean="0">
              <a:cs typeface="Arial" charset="0"/>
            </a:endParaRPr>
          </a:p>
          <a:p>
            <a:pPr eaLnBrk="1" hangingPunct="1"/>
            <a:endParaRPr lang="en-US" baseline="0" dirty="0" smtClean="0">
              <a:cs typeface="Arial" charset="0"/>
            </a:endParaRPr>
          </a:p>
          <a:p>
            <a:pPr eaLnBrk="1" hangingPunct="1"/>
            <a:endParaRPr lang="en-US" baseline="0"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9BF36613-F8CC-496F-85C1-BD5AAC988B27}" type="slidenum">
              <a:rPr lang="en-US" smtClean="0"/>
              <a:pPr>
                <a:defRPr/>
              </a:pPr>
              <a:t>6</a:t>
            </a:fld>
            <a:endParaRPr lang="en-US" dirty="0"/>
          </a:p>
        </p:txBody>
      </p:sp>
    </p:spTree>
    <p:extLst>
      <p:ext uri="{BB962C8B-B14F-4D97-AF65-F5344CB8AC3E}">
        <p14:creationId xmlns:p14="http://schemas.microsoft.com/office/powerpoint/2010/main" val="115987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normAutofit fontScale="92500" lnSpcReduction="10000"/>
          </a:bodyPr>
          <a:lstStyle/>
          <a:p>
            <a:pPr eaLnBrk="1" hangingPunct="1"/>
            <a:r>
              <a:rPr lang="en-US" dirty="0" smtClean="0">
                <a:cs typeface="Arial" charset="0"/>
              </a:rPr>
              <a:t>When agreements in key issues covered by the </a:t>
            </a:r>
            <a:r>
              <a:rPr lang="en-US" b="1" dirty="0" smtClean="0">
                <a:cs typeface="Arial" charset="0"/>
              </a:rPr>
              <a:t>North American Free Trade Agreement (NAFTA) </a:t>
            </a:r>
            <a:r>
              <a:rPr lang="en-US" dirty="0" smtClean="0">
                <a:cs typeface="Arial" charset="0"/>
              </a:rPr>
              <a:t>were reached by the Mexican, Canadian, and U.S. governments in</a:t>
            </a:r>
            <a:r>
              <a:rPr lang="en-US" baseline="0" dirty="0" smtClean="0">
                <a:cs typeface="Arial" charset="0"/>
              </a:rPr>
              <a:t> </a:t>
            </a:r>
            <a:r>
              <a:rPr lang="en-US" dirty="0" smtClean="0">
                <a:cs typeface="Arial" charset="0"/>
              </a:rPr>
              <a:t>1992, a vast economic bloc was created. It is the second largest trade bloc in the world in terms of combined GDP of its members.</a:t>
            </a:r>
          </a:p>
          <a:p>
            <a:pPr eaLnBrk="1" hangingPunct="1"/>
            <a:endParaRPr lang="en-US" dirty="0" smtClean="0">
              <a:cs typeface="Arial" charset="0"/>
            </a:endParaRPr>
          </a:p>
          <a:p>
            <a:pPr eaLnBrk="1" hangingPunct="1"/>
            <a:r>
              <a:rPr lang="en-US" dirty="0" smtClean="0">
                <a:cs typeface="Arial" charset="0"/>
              </a:rPr>
              <a:t>Between 1994, when NAFTA went into effect, and 2007 (the most recent year for complete statistics), merchandise trade between the United States and Canada has more than tripled, while trade between Mexico and the United States has more than quadrupled. Put into numbers, that translates to some $2.6 billion exchanged on a daily basis among NAFTA partners.</a:t>
            </a:r>
          </a:p>
          <a:p>
            <a:pPr eaLnBrk="1" hangingPunct="1"/>
            <a:endParaRPr lang="en-US" dirty="0" smtClean="0">
              <a:cs typeface="Arial" charset="0"/>
            </a:endParaRPr>
          </a:p>
          <a:p>
            <a:pPr eaLnBrk="1" hangingPunct="1"/>
            <a:r>
              <a:rPr lang="en-US" dirty="0" smtClean="0">
                <a:cs typeface="Arial" charset="0"/>
              </a:rPr>
              <a:t>Other Latin American nations have also become part of free trade blocs. Colombia, Mexico, and Venezuela led the way when all three signed an economic pact in 1994 eliminating import duties and tariffs. Another agreement, the U.S.-Central America Free Trade Agreement (CAFTA), promotes trade liberalization between the United States and five Central</a:t>
            </a:r>
            <a:r>
              <a:rPr lang="en-US" baseline="0" dirty="0" smtClean="0">
                <a:cs typeface="Arial" charset="0"/>
              </a:rPr>
              <a:t> </a:t>
            </a:r>
            <a:r>
              <a:rPr lang="es-ES" dirty="0" smtClean="0">
                <a:cs typeface="Arial" charset="0"/>
              </a:rPr>
              <a:t>American countries: Costa Rica, El Salvador, Guatemala, Honduras, and Nicaragua. </a:t>
            </a:r>
            <a:r>
              <a:rPr lang="en-US" dirty="0" smtClean="0">
                <a:cs typeface="Arial" charset="0"/>
              </a:rPr>
              <a:t>However, only El Salvador and Costa Rica have joined.</a:t>
            </a:r>
          </a:p>
          <a:p>
            <a:pPr eaLnBrk="1" hangingPunct="1"/>
            <a:endParaRPr lang="en-US" dirty="0" smtClean="0">
              <a:cs typeface="Arial" charset="0"/>
            </a:endParaRPr>
          </a:p>
          <a:p>
            <a:pPr eaLnBrk="1" hangingPunct="1"/>
            <a:r>
              <a:rPr lang="en-US" dirty="0" smtClean="0">
                <a:cs typeface="Arial" charset="0"/>
              </a:rPr>
              <a:t>However, another free trade bloc of 10 South American countries known as the Southern Common Market or Mercosur already exists. Some South Americans see Mercosur as an effective way to combine resources to better compete against other global economic powers, especially the EU and NAFTA. With the future of FTAA highly doubtful, this regional alliance could take on new importance.</a:t>
            </a:r>
          </a:p>
        </p:txBody>
      </p:sp>
      <p:sp>
        <p:nvSpPr>
          <p:cNvPr id="4" name="Slide Number Placeholder 3"/>
          <p:cNvSpPr>
            <a:spLocks noGrp="1"/>
          </p:cNvSpPr>
          <p:nvPr>
            <p:ph type="sldNum" sz="quarter" idx="5"/>
          </p:nvPr>
        </p:nvSpPr>
        <p:spPr/>
        <p:txBody>
          <a:bodyPr/>
          <a:lstStyle/>
          <a:p>
            <a:pPr>
              <a:defRPr/>
            </a:pPr>
            <a:fld id="{574871F5-4287-43DD-86BC-084F2B581BE3}" type="slidenum">
              <a:rPr lang="en-US" smtClean="0"/>
              <a:pPr>
                <a:defRPr/>
              </a:pPr>
              <a:t>7</a:t>
            </a:fld>
            <a:endParaRPr lang="en-US" dirty="0"/>
          </a:p>
        </p:txBody>
      </p:sp>
    </p:spTree>
    <p:extLst>
      <p:ext uri="{BB962C8B-B14F-4D97-AF65-F5344CB8AC3E}">
        <p14:creationId xmlns:p14="http://schemas.microsoft.com/office/powerpoint/2010/main" val="104220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Association of Southeast Asian Nations (ASEAN ) </a:t>
            </a:r>
            <a:r>
              <a:rPr lang="en-US" dirty="0" smtClean="0">
                <a:cs typeface="Arial" charset="0"/>
              </a:rPr>
              <a:t>is a trading alliance of 10 Southeast Asian nations (See Exhibit 4-2). The ASEAN region has a population more than 591 million with a combined GDP of US $1.5 trillion. In addition to these 10 nations, leaders from a group dubbed ASEAN+3, which include China, Japan, and South Korea, have</a:t>
            </a:r>
            <a:r>
              <a:rPr lang="en-US" baseline="0" dirty="0" smtClean="0">
                <a:cs typeface="Arial" charset="0"/>
              </a:rPr>
              <a:t> </a:t>
            </a:r>
            <a:r>
              <a:rPr lang="en-US" dirty="0" smtClean="0">
                <a:cs typeface="Arial" charset="0"/>
              </a:rPr>
              <a:t>met to discuss trade issues. Also, leaders from India, Australia, and New Zealand have participated in trade talks with ASEAN+3 as well. The main issue with creating a trade bloc of all 16 nations has been the lack of any push toward regional integration. Despite the Asian culture’s emphasis on consensus building, “ASEAN’s biggest problem is that individual members haven’t been willing to sacrifice for the common good.”</a:t>
            </a:r>
          </a:p>
        </p:txBody>
      </p:sp>
      <p:sp>
        <p:nvSpPr>
          <p:cNvPr id="4" name="Slide Number Placeholder 3"/>
          <p:cNvSpPr>
            <a:spLocks noGrp="1"/>
          </p:cNvSpPr>
          <p:nvPr>
            <p:ph type="sldNum" sz="quarter" idx="5"/>
          </p:nvPr>
        </p:nvSpPr>
        <p:spPr/>
        <p:txBody>
          <a:bodyPr/>
          <a:lstStyle/>
          <a:p>
            <a:pPr>
              <a:defRPr/>
            </a:pPr>
            <a:fld id="{E46DB5B4-030A-4555-AAE8-FAA5CD41E886}" type="slidenum">
              <a:rPr lang="en-US" smtClean="0"/>
              <a:pPr>
                <a:defRPr/>
              </a:pPr>
              <a:t>8</a:t>
            </a:fld>
            <a:endParaRPr lang="en-US" dirty="0"/>
          </a:p>
        </p:txBody>
      </p:sp>
    </p:spTree>
    <p:extLst>
      <p:ext uri="{BB962C8B-B14F-4D97-AF65-F5344CB8AC3E}">
        <p14:creationId xmlns:p14="http://schemas.microsoft.com/office/powerpoint/2010/main" val="77152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Despite the barriers and challenges, progress toward regional integration continues. This fast-growing region means ASEAN and other Asian trade alliances</a:t>
            </a:r>
            <a:r>
              <a:rPr lang="en-US" baseline="0" dirty="0" smtClean="0">
                <a:cs typeface="Arial" charset="0"/>
              </a:rPr>
              <a:t> </a:t>
            </a:r>
            <a:r>
              <a:rPr lang="en-US" dirty="0" smtClean="0">
                <a:cs typeface="Arial" charset="0"/>
              </a:rPr>
              <a:t>will be increasingly important globally with an impact that eventually could rival that of both NAFTA and the EU.</a:t>
            </a:r>
          </a:p>
        </p:txBody>
      </p:sp>
      <p:sp>
        <p:nvSpPr>
          <p:cNvPr id="4" name="Slide Number Placeholder 3"/>
          <p:cNvSpPr>
            <a:spLocks noGrp="1"/>
          </p:cNvSpPr>
          <p:nvPr>
            <p:ph type="sldNum" sz="quarter" idx="5"/>
          </p:nvPr>
        </p:nvSpPr>
        <p:spPr/>
        <p:txBody>
          <a:bodyPr/>
          <a:lstStyle/>
          <a:p>
            <a:pPr>
              <a:defRPr/>
            </a:pPr>
            <a:fld id="{007F1B2D-FCD6-492C-BBD4-BCFB5EDEFCB4}" type="slidenum">
              <a:rPr lang="en-US" smtClean="0"/>
              <a:pPr>
                <a:defRPr/>
              </a:pPr>
              <a:t>9</a:t>
            </a:fld>
            <a:endParaRPr lang="en-US" dirty="0"/>
          </a:p>
        </p:txBody>
      </p:sp>
    </p:spTree>
    <p:extLst>
      <p:ext uri="{BB962C8B-B14F-4D97-AF65-F5344CB8AC3E}">
        <p14:creationId xmlns:p14="http://schemas.microsoft.com/office/powerpoint/2010/main" val="294514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World Trade Organization (WTO) </a:t>
            </a:r>
            <a:r>
              <a:rPr lang="en-US" dirty="0" smtClean="0">
                <a:cs typeface="Arial" charset="0"/>
              </a:rPr>
              <a:t>is a global organization of 159 countries that deals with the rules of trade among nations. Formed in 1995, the WTO evolved from the General Agreement on Tariffs and Trade (GATT), a trade agreement in effect since the end of World War II. Today, the WTO is the only </a:t>
            </a:r>
            <a:r>
              <a:rPr lang="en-US" i="1" dirty="0" smtClean="0">
                <a:cs typeface="Arial" charset="0"/>
              </a:rPr>
              <a:t>global </a:t>
            </a:r>
            <a:r>
              <a:rPr lang="en-US" dirty="0" smtClean="0">
                <a:cs typeface="Arial" charset="0"/>
              </a:rPr>
              <a:t>organization that deals with trade rules among nations. Its membership consists of 159 member countries and 24 observer governments.</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International Monetary Fund (IMF) </a:t>
            </a:r>
            <a:r>
              <a:rPr lang="en-US" dirty="0" smtClean="0">
                <a:cs typeface="Arial" charset="0"/>
              </a:rPr>
              <a:t>is an organization of 188 countries that promotes international monetary cooperation and provides member countries with policy advice, temporary loans, and technical assistance to establish and maintain financial stability and to strengthen economies.  During the global financial turmoil of the last few years, the IMF has been on the forefront of advising countries and governments in getting through the difficulties.</a:t>
            </a:r>
          </a:p>
        </p:txBody>
      </p:sp>
      <p:sp>
        <p:nvSpPr>
          <p:cNvPr id="4" name="Slide Number Placeholder 3"/>
          <p:cNvSpPr>
            <a:spLocks noGrp="1"/>
          </p:cNvSpPr>
          <p:nvPr>
            <p:ph type="sldNum" sz="quarter" idx="5"/>
          </p:nvPr>
        </p:nvSpPr>
        <p:spPr/>
        <p:txBody>
          <a:bodyPr/>
          <a:lstStyle/>
          <a:p>
            <a:pPr>
              <a:defRPr/>
            </a:pPr>
            <a:fld id="{716ACAA8-3C32-4557-95DE-5D80D07651BA}" type="slidenum">
              <a:rPr lang="en-US" smtClean="0"/>
              <a:pPr>
                <a:defRPr/>
              </a:pPr>
              <a:t>10</a:t>
            </a:fld>
            <a:endParaRPr lang="en-US" dirty="0"/>
          </a:p>
        </p:txBody>
      </p:sp>
    </p:spTree>
    <p:extLst>
      <p:ext uri="{BB962C8B-B14F-4D97-AF65-F5344CB8AC3E}">
        <p14:creationId xmlns:p14="http://schemas.microsoft.com/office/powerpoint/2010/main" val="45933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3-</a:t>
            </a:r>
            <a:fld id="{EE53721A-A936-433F-A7CA-A72ECE684BAB}"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3-</a:t>
            </a:r>
            <a:fld id="{63BCB4BA-87EB-4684-B9B6-543A83D1DF0C}"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4A3D18D-DDFD-473E-BA68-3C6AD4CFE07F}"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042EA11D-2307-438B-A6ED-5838A01B09A5}"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FACF4494-CB84-4262-B291-F380E36CD35E}"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423BE70-0144-4E45-9DBB-EC75CFA06B46}"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BDE298BC-979D-42C0-99F9-91C05B03AE21}" type="datetime4">
              <a:rPr lang="en-US" smtClean="0"/>
              <a:pPr/>
              <a:t>September 13, 2016</a:t>
            </a:fld>
            <a:endParaRPr lang="en-US" dirty="0"/>
          </a:p>
        </p:txBody>
      </p:sp>
      <p:sp>
        <p:nvSpPr>
          <p:cNvPr id="8" name="Footer Placeholder 7"/>
          <p:cNvSpPr>
            <a:spLocks noGrp="1"/>
          </p:cNvSpPr>
          <p:nvPr>
            <p:ph type="ftr" sz="quarter" idx="11"/>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6C1B11DF-06AB-484D-8E53-4103D698F737}" type="datetime4">
              <a:rPr lang="en-US" smtClean="0"/>
              <a:pPr/>
              <a:t>September 13, 2016</a:t>
            </a:fld>
            <a:endParaRPr lang="en-US" dirty="0"/>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AA2E094C-A40E-4387-B92C-1513D30639D0}" type="datetime4">
              <a:rPr lang="en-US" smtClean="0"/>
              <a:pPr/>
              <a:t>September 13, 2016</a:t>
            </a:fld>
            <a:endParaRPr lang="en-US" dirty="0"/>
          </a:p>
        </p:txBody>
      </p:sp>
      <p:sp>
        <p:nvSpPr>
          <p:cNvPr id="3" name="Footer Placeholder 2"/>
          <p:cNvSpPr>
            <a:spLocks noGrp="1"/>
          </p:cNvSpPr>
          <p:nvPr>
            <p:ph type="ftr" sz="quarter" idx="11"/>
          </p:nvPr>
        </p:nvSpPr>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5487DA3-5767-48EC-B3D0-F73D561E317A}"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8995E8B-BF67-46F1-A6F9-3BFA82824C0E}"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083B0-C2BB-4E5E-A936-55B798E03D69}"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F0BFB-17BF-4657-8BD4-5E0742C60209}"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dirty="0">
                <a:solidFill>
                  <a:schemeClr val="bg1"/>
                </a:solidFill>
              </a:rPr>
              <a:t>3-</a:t>
            </a:r>
            <a:fld id="{15DBB643-FA05-4B97-A6FE-39F74C80650A}" type="slidenum">
              <a:rPr lang="en-US" sz="1200" b="1">
                <a:solidFill>
                  <a:schemeClr val="bg1"/>
                </a:solidFill>
              </a:rPr>
              <a:pPr eaLnBrk="0" hangingPunct="0">
                <a:spcBef>
                  <a:spcPct val="50000"/>
                </a:spcBef>
                <a:defRPr/>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dirty="0">
                <a:solidFill>
                  <a:schemeClr val="bg1"/>
                </a:solidFill>
              </a:rPr>
              <a:t>3-</a:t>
            </a:r>
            <a:fld id="{3AA2733E-EBB4-42FB-AC0D-1EBC838EFD23}" type="slidenum">
              <a:rPr lang="en-US" sz="1200" b="1">
                <a:solidFill>
                  <a:schemeClr val="bg1"/>
                </a:solidFill>
              </a:rPr>
              <a:pPr eaLnBrk="0" hangingPunct="0">
                <a:spcBef>
                  <a:spcPct val="50000"/>
                </a:spcBef>
                <a:defRPr/>
              </a:pPr>
              <a:t>‹#›</a:t>
            </a:fld>
            <a:r>
              <a:rPr lang="en-US" sz="1200" b="1" dirty="0">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79D76713-30BF-48D2-943B-82E6ECB72C35}" type="datetime4">
              <a:rPr lang="en-US" smtClean="0"/>
              <a:pPr/>
              <a:t>September 13, 2016</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geert-hofstede.com/countries.html"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ctrTitle"/>
          </p:nvPr>
        </p:nvSpPr>
        <p:spPr/>
        <p:txBody>
          <a:bodyPr>
            <a:normAutofit fontScale="90000"/>
          </a:bodyPr>
          <a:lstStyle/>
          <a:p>
            <a:r>
              <a:rPr lang="en-US" dirty="0" smtClean="0">
                <a:latin typeface="HelveticaNeue-Light"/>
              </a:rPr>
              <a:t>A </a:t>
            </a:r>
            <a:r>
              <a:rPr lang="en-US" dirty="0" err="1" smtClean="0">
                <a:latin typeface="HelveticaNeue-Light"/>
              </a:rPr>
              <a:t>Gestão</a:t>
            </a:r>
            <a:r>
              <a:rPr lang="en-US" dirty="0" smtClean="0">
                <a:latin typeface="HelveticaNeue-Light"/>
              </a:rPr>
              <a:t> no </a:t>
            </a:r>
            <a:r>
              <a:rPr lang="en-US" dirty="0" err="1" smtClean="0">
                <a:latin typeface="HelveticaNeue-Light"/>
              </a:rPr>
              <a:t>ambiente</a:t>
            </a:r>
            <a:r>
              <a:rPr lang="en-US" dirty="0" smtClean="0">
                <a:latin typeface="HelveticaNeue-Light"/>
              </a:rPr>
              <a:t> global</a:t>
            </a:r>
            <a:endParaRPr lang="en-US" dirty="0">
              <a:latin typeface="HelveticaNeue-Light"/>
            </a:endParaRPr>
          </a:p>
        </p:txBody>
      </p:sp>
      <p:pic>
        <p:nvPicPr>
          <p:cNvPr id="6" name="Picture 4" descr="0133043606_i"/>
          <p:cNvPicPr>
            <a:picLocks noChangeAspect="1" noChangeArrowheads="1"/>
          </p:cNvPicPr>
          <p:nvPr/>
        </p:nvPicPr>
        <p:blipFill>
          <a:blip r:embed="rId3" cstate="print"/>
          <a:stretch>
            <a:fillRect/>
          </a:stretch>
        </p:blipFill>
        <p:spPr bwMode="auto">
          <a:xfrm>
            <a:off x="457200" y="838200"/>
            <a:ext cx="3429000" cy="4648200"/>
          </a:xfrm>
          <a:prstGeom prst="rect">
            <a:avLst/>
          </a:prstGeom>
          <a:noFill/>
        </p:spPr>
      </p:pic>
      <p:sp>
        <p:nvSpPr>
          <p:cNvPr id="7" name="Slide Number Placeholder 6"/>
          <p:cNvSpPr>
            <a:spLocks noGrp="1"/>
          </p:cNvSpPr>
          <p:nvPr>
            <p:ph type="sldNum" sz="quarter" idx="12"/>
          </p:nvPr>
        </p:nvSpPr>
        <p:spPr/>
        <p:txBody>
          <a:bodyPr/>
          <a:lstStyle/>
          <a:p>
            <a:r>
              <a:rPr lang="en-US" dirty="0" smtClean="0"/>
              <a:t>4 - 1</a:t>
            </a:r>
            <a:endParaRPr lang="en-US" dirty="0"/>
          </a:p>
        </p:txBody>
      </p:sp>
      <p:sp>
        <p:nvSpPr>
          <p:cNvPr id="8"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9" name="Oval 8"/>
          <p:cNvSpPr/>
          <p:nvPr/>
        </p:nvSpPr>
        <p:spPr>
          <a:xfrm>
            <a:off x="7467600" y="4267200"/>
            <a:ext cx="1219200" cy="1295400"/>
          </a:xfrm>
          <a:prstGeom prst="ellipse">
            <a:avLst/>
          </a:prstGeom>
          <a:solidFill>
            <a:srgbClr val="7B1B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rPr>
              <a:t>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14288"/>
            <a:ext cx="7772400" cy="1143000"/>
          </a:xfrm>
        </p:spPr>
        <p:txBody>
          <a:bodyPr>
            <a:normAutofit fontScale="90000"/>
          </a:bodyPr>
          <a:lstStyle/>
          <a:p>
            <a:pPr algn="ctr"/>
            <a:r>
              <a:rPr lang="en-US" dirty="0" err="1" smtClean="0"/>
              <a:t>Mecanismos</a:t>
            </a:r>
            <a:r>
              <a:rPr lang="en-US" dirty="0" smtClean="0"/>
              <a:t> de </a:t>
            </a:r>
            <a:r>
              <a:rPr lang="en-US" dirty="0" err="1" smtClean="0"/>
              <a:t>comércio</a:t>
            </a:r>
            <a:r>
              <a:rPr lang="en-US" dirty="0" smtClean="0"/>
              <a:t> global</a:t>
            </a: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10</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24218" y="1676400"/>
            <a:ext cx="82296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Organização Mundial do Comércio (OMC) / </a:t>
            </a:r>
            <a:r>
              <a:rPr lang="pt-PT" sz="2400" b="1" i="1" dirty="0" err="1" smtClean="0"/>
              <a:t>World</a:t>
            </a:r>
            <a:r>
              <a:rPr lang="pt-PT" sz="2400" b="1" i="1" dirty="0" smtClean="0"/>
              <a:t> </a:t>
            </a:r>
            <a:r>
              <a:rPr lang="pt-PT" sz="2400" b="1" i="1" dirty="0" err="1" smtClean="0"/>
              <a:t>Trade</a:t>
            </a:r>
            <a:r>
              <a:rPr lang="pt-PT" sz="2400" b="1" i="1" dirty="0" smtClean="0"/>
              <a:t> </a:t>
            </a:r>
            <a:r>
              <a:rPr lang="pt-PT" sz="2400" b="1" i="1" dirty="0" err="1" smtClean="0"/>
              <a:t>Organization</a:t>
            </a:r>
            <a:r>
              <a:rPr lang="pt-PT" sz="2400" b="1" i="1" dirty="0" smtClean="0"/>
              <a:t> </a:t>
            </a:r>
            <a:r>
              <a:rPr lang="pt-PT" sz="2400" b="1" dirty="0" smtClean="0"/>
              <a:t>(WTO) – </a:t>
            </a:r>
            <a:r>
              <a:rPr lang="pt-PT" sz="2400" dirty="0" smtClean="0"/>
              <a:t>organização de 153 países, relativa às regras do comércio entre os países.</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Fundo Monetário Internacional (FMI) / </a:t>
            </a:r>
            <a:r>
              <a:rPr lang="pt-PT" sz="2400" b="1" i="1" dirty="0" err="1" smtClean="0"/>
              <a:t>International</a:t>
            </a:r>
            <a:r>
              <a:rPr lang="pt-PT" sz="2400" b="1" i="1" dirty="0" smtClean="0"/>
              <a:t> </a:t>
            </a:r>
            <a:r>
              <a:rPr lang="pt-PT" sz="2400" b="1" i="1" dirty="0" err="1" smtClean="0"/>
              <a:t>Monetary</a:t>
            </a:r>
            <a:r>
              <a:rPr lang="pt-PT" sz="2400" b="1" i="1" dirty="0" smtClean="0"/>
              <a:t> </a:t>
            </a:r>
            <a:r>
              <a:rPr lang="pt-PT" sz="2400" b="1" i="1" dirty="0" err="1" smtClean="0"/>
              <a:t>Fund</a:t>
            </a:r>
            <a:r>
              <a:rPr lang="pt-PT" sz="2400" b="1" dirty="0" smtClean="0"/>
              <a:t> (IMF) - </a:t>
            </a:r>
            <a:r>
              <a:rPr lang="pt-PT" sz="2400" dirty="0" smtClean="0"/>
              <a:t> organização de 185 países que promove a cooperação monetária internacional e fornece aconselhamento, empréstimos, e assistência técnica.</a:t>
            </a:r>
            <a:endParaRPr lang="pt-PT"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11</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14288"/>
            <a:ext cx="7772400" cy="1143000"/>
          </a:xfrm>
        </p:spPr>
        <p:txBody>
          <a:bodyPr>
            <a:normAutofit fontScale="90000"/>
          </a:bodyPr>
          <a:lstStyle/>
          <a:p>
            <a:pPr algn="ctr"/>
            <a:r>
              <a:rPr lang="en-US" dirty="0" err="1" smtClean="0"/>
              <a:t>Mecanismos</a:t>
            </a:r>
            <a:r>
              <a:rPr lang="en-US" dirty="0" smtClean="0"/>
              <a:t> de </a:t>
            </a:r>
            <a:r>
              <a:rPr lang="en-US" dirty="0" err="1" smtClean="0"/>
              <a:t>comércio</a:t>
            </a:r>
            <a:r>
              <a:rPr lang="en-US" dirty="0" smtClean="0"/>
              <a:t> global (Cont.)</a:t>
            </a:r>
            <a:endParaRPr lang="en-US" dirty="0" smtClean="0">
              <a:latin typeface="Calibri" pitchFamily="34" charset="0"/>
            </a:endParaRPr>
          </a:p>
        </p:txBody>
      </p:sp>
      <p:sp>
        <p:nvSpPr>
          <p:cNvPr id="9" name="Rectangle 3"/>
          <p:cNvSpPr txBox="1">
            <a:spLocks/>
          </p:cNvSpPr>
          <p:nvPr/>
        </p:nvSpPr>
        <p:spPr bwMode="auto">
          <a:xfrm>
            <a:off x="493594" y="1828800"/>
            <a:ext cx="8229600" cy="3916362"/>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Banco Mundial / </a:t>
            </a:r>
            <a:r>
              <a:rPr lang="pt-PT" sz="2400" b="1" dirty="0" err="1" smtClean="0"/>
              <a:t>World</a:t>
            </a:r>
            <a:r>
              <a:rPr lang="pt-PT" sz="2400" b="1" dirty="0" smtClean="0"/>
              <a:t> </a:t>
            </a:r>
            <a:r>
              <a:rPr lang="pt-PT" sz="2400" b="1" dirty="0" err="1" smtClean="0"/>
              <a:t>Bank</a:t>
            </a:r>
            <a:r>
              <a:rPr lang="pt-PT" sz="2400" b="1" dirty="0" smtClean="0"/>
              <a:t> </a:t>
            </a:r>
            <a:r>
              <a:rPr lang="pt-PT" sz="2400" b="1" dirty="0" err="1" smtClean="0"/>
              <a:t>Group</a:t>
            </a:r>
            <a:r>
              <a:rPr lang="pt-PT" sz="2400" b="1" dirty="0" smtClean="0"/>
              <a:t> – </a:t>
            </a:r>
            <a:r>
              <a:rPr lang="pt-PT" sz="2400" dirty="0" smtClean="0"/>
              <a:t>grupo de cinco instituições que fornece assistência técnica e financeiro a países em vias de desenvolvimento.</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Organização para a Cooperação e o Desenvolvimento Económico (OCDE) / </a:t>
            </a:r>
            <a:r>
              <a:rPr lang="pt-PT" sz="2400" b="1" i="1" dirty="0" err="1" smtClean="0"/>
              <a:t>Organization</a:t>
            </a:r>
            <a:r>
              <a:rPr lang="pt-PT" sz="2400" b="1" i="1" dirty="0" smtClean="0"/>
              <a:t> for </a:t>
            </a:r>
            <a:r>
              <a:rPr lang="pt-PT" sz="2400" b="1" i="1" dirty="0" err="1" smtClean="0"/>
              <a:t>Economic</a:t>
            </a:r>
            <a:r>
              <a:rPr lang="pt-PT" sz="2400" b="1" i="1" dirty="0" smtClean="0"/>
              <a:t> </a:t>
            </a:r>
            <a:r>
              <a:rPr lang="pt-PT" sz="2400" b="1" i="1" dirty="0" err="1" smtClean="0"/>
              <a:t>Cooperation</a:t>
            </a:r>
            <a:r>
              <a:rPr lang="pt-PT" sz="2400" b="1" i="1" dirty="0" smtClean="0"/>
              <a:t> </a:t>
            </a:r>
            <a:r>
              <a:rPr lang="pt-PT" sz="2400" b="1" i="1" dirty="0" err="1" smtClean="0"/>
              <a:t>and</a:t>
            </a:r>
            <a:r>
              <a:rPr lang="pt-PT" sz="2400" b="1" i="1" dirty="0" smtClean="0"/>
              <a:t> </a:t>
            </a:r>
            <a:r>
              <a:rPr lang="pt-PT" sz="2400" b="1" i="1" dirty="0" err="1" smtClean="0"/>
              <a:t>Development</a:t>
            </a:r>
            <a:r>
              <a:rPr lang="pt-PT" sz="2400" b="1" i="1" dirty="0" smtClean="0"/>
              <a:t> </a:t>
            </a:r>
            <a:r>
              <a:rPr lang="pt-PT" sz="2400" b="1" dirty="0" smtClean="0"/>
              <a:t>(OECD) – </a:t>
            </a:r>
            <a:r>
              <a:rPr lang="pt-PT" sz="2400" dirty="0" smtClean="0"/>
              <a:t>organização que ajuda os seus 30 membros a atingir o crescimento e emprego sustentável.</a:t>
            </a:r>
            <a:endParaRPr lang="pt-PT"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717645" y="239814"/>
            <a:ext cx="7772400" cy="1143000"/>
          </a:xfrm>
        </p:spPr>
        <p:txBody>
          <a:bodyPr>
            <a:normAutofit/>
          </a:bodyPr>
          <a:lstStyle/>
          <a:p>
            <a:pPr algn="ctr"/>
            <a:r>
              <a:rPr lang="en-US" sz="2800" dirty="0" err="1" smtClean="0"/>
              <a:t>Tipos</a:t>
            </a:r>
            <a:r>
              <a:rPr lang="en-US" sz="2800" dirty="0" smtClean="0"/>
              <a:t> de </a:t>
            </a:r>
            <a:r>
              <a:rPr lang="en-US" sz="2800" dirty="0" err="1" smtClean="0"/>
              <a:t>organizações</a:t>
            </a:r>
            <a:r>
              <a:rPr lang="en-US" sz="2800" dirty="0" smtClean="0"/>
              <a:t> </a:t>
            </a:r>
            <a:r>
              <a:rPr lang="en-US" sz="2800" dirty="0" err="1" smtClean="0"/>
              <a:t>Internacionais</a:t>
            </a:r>
            <a:endParaRPr lang="en-US" sz="28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12</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9" name="Rectangle 3"/>
          <p:cNvSpPr txBox="1">
            <a:spLocks/>
          </p:cNvSpPr>
          <p:nvPr/>
        </p:nvSpPr>
        <p:spPr bwMode="auto">
          <a:xfrm>
            <a:off x="489045" y="1828800"/>
            <a:ext cx="8229600" cy="4249276"/>
          </a:xfrm>
          <a:prstGeom prst="rect">
            <a:avLst/>
          </a:prstGeom>
          <a:noFill/>
          <a:ln w="9525">
            <a:noFill/>
            <a:miter lim="800000"/>
            <a:headEnd/>
            <a:tailEnd/>
          </a:ln>
        </p:spPr>
        <p:txBody>
          <a:bodyPr/>
          <a:lstStyle/>
          <a:p>
            <a:pPr algn="just">
              <a:lnSpc>
                <a:spcPct val="80000"/>
              </a:lnSpc>
              <a:buFontTx/>
              <a:buChar char="-"/>
            </a:pPr>
            <a:r>
              <a:rPr lang="pt-PT" sz="2400" b="1" dirty="0" smtClean="0"/>
              <a:t> Multinacionais</a:t>
            </a:r>
            <a:r>
              <a:rPr lang="pt-PT" sz="2400" dirty="0" smtClean="0"/>
              <a:t> </a:t>
            </a:r>
            <a:r>
              <a:rPr lang="pt-PT" sz="2400" dirty="0"/>
              <a:t>– Mantêm operações em vários países (termo genérico</a:t>
            </a:r>
            <a:r>
              <a:rPr lang="pt-PT" sz="2400" dirty="0" smtClean="0"/>
              <a:t>).</a:t>
            </a:r>
          </a:p>
          <a:p>
            <a:pPr algn="just">
              <a:lnSpc>
                <a:spcPct val="80000"/>
              </a:lnSpc>
              <a:buFontTx/>
              <a:buChar char="-"/>
            </a:pPr>
            <a:endParaRPr lang="pt-PT" sz="2400" dirty="0"/>
          </a:p>
          <a:p>
            <a:pPr algn="just">
              <a:lnSpc>
                <a:spcPct val="80000"/>
              </a:lnSpc>
              <a:buFontTx/>
              <a:buChar char="-"/>
            </a:pPr>
            <a:r>
              <a:rPr lang="pt-PT" sz="2400" b="1" dirty="0" smtClean="0"/>
              <a:t> </a:t>
            </a:r>
            <a:r>
              <a:rPr lang="pt-PT" sz="2400" b="1" dirty="0" err="1" smtClean="0"/>
              <a:t>Multi-domésticas</a:t>
            </a:r>
            <a:r>
              <a:rPr lang="pt-PT" sz="2400" dirty="0" smtClean="0"/>
              <a:t> </a:t>
            </a:r>
            <a:r>
              <a:rPr lang="pt-PT" sz="2400" dirty="0"/>
              <a:t>– Descentralizam a gestão e a tomada de decisão para cada país</a:t>
            </a:r>
            <a:r>
              <a:rPr lang="pt-PT" sz="2400" dirty="0" smtClean="0"/>
              <a:t>.</a:t>
            </a:r>
          </a:p>
          <a:p>
            <a:pPr algn="just">
              <a:lnSpc>
                <a:spcPct val="80000"/>
              </a:lnSpc>
              <a:buFontTx/>
              <a:buChar char="-"/>
            </a:pPr>
            <a:endParaRPr lang="pt-PT" sz="2400" dirty="0"/>
          </a:p>
          <a:p>
            <a:pPr algn="just">
              <a:lnSpc>
                <a:spcPct val="80000"/>
              </a:lnSpc>
              <a:buFontTx/>
              <a:buChar char="-"/>
            </a:pPr>
            <a:r>
              <a:rPr lang="pt-PT" sz="2400" b="1" dirty="0" smtClean="0"/>
              <a:t> Globais</a:t>
            </a:r>
            <a:r>
              <a:rPr lang="pt-PT" sz="2400" dirty="0" smtClean="0"/>
              <a:t> </a:t>
            </a:r>
            <a:r>
              <a:rPr lang="pt-PT" sz="2400" dirty="0"/>
              <a:t>– Centralizam a gestão e a decisão no país de origem</a:t>
            </a:r>
            <a:r>
              <a:rPr lang="pt-PT" sz="2400" dirty="0" smtClean="0"/>
              <a:t>.</a:t>
            </a:r>
          </a:p>
          <a:p>
            <a:pPr algn="just">
              <a:lnSpc>
                <a:spcPct val="80000"/>
              </a:lnSpc>
              <a:buFontTx/>
              <a:buChar char="-"/>
            </a:pPr>
            <a:endParaRPr lang="pt-PT" sz="2400" dirty="0"/>
          </a:p>
          <a:p>
            <a:pPr algn="just">
              <a:lnSpc>
                <a:spcPct val="80000"/>
              </a:lnSpc>
              <a:buFontTx/>
              <a:buChar char="-"/>
            </a:pPr>
            <a:r>
              <a:rPr lang="pt-PT" sz="2400" b="1" dirty="0" smtClean="0"/>
              <a:t> Transnacionais</a:t>
            </a:r>
            <a:r>
              <a:rPr lang="pt-PT" sz="2400" dirty="0" smtClean="0"/>
              <a:t> </a:t>
            </a:r>
            <a:r>
              <a:rPr lang="pt-PT" sz="2400" dirty="0"/>
              <a:t>ou sem fronteiras – Eliminam barreiras geográficas artificiais.</a:t>
            </a:r>
          </a:p>
          <a:p>
            <a:pPr marL="342900" indent="-342900" eaLnBrk="0" hangingPunct="0">
              <a:spcBef>
                <a:spcPct val="20000"/>
              </a:spcBef>
              <a:buFont typeface="Arial" charset="0"/>
              <a:buChar char="•"/>
            </a:pP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714233" y="152400"/>
            <a:ext cx="7772400" cy="1143000"/>
          </a:xfrm>
        </p:spPr>
        <p:txBody>
          <a:bodyPr>
            <a:normAutofit fontScale="90000"/>
          </a:bodyPr>
          <a:lstStyle/>
          <a:p>
            <a:pPr algn="ctr"/>
            <a:r>
              <a:rPr lang="en-US" dirty="0" err="1" smtClean="0"/>
              <a:t>Modos</a:t>
            </a:r>
            <a:r>
              <a:rPr lang="en-US" dirty="0" smtClean="0"/>
              <a:t> de </a:t>
            </a:r>
            <a:r>
              <a:rPr lang="en-US" dirty="0" err="1" smtClean="0"/>
              <a:t>penetração</a:t>
            </a:r>
            <a:r>
              <a:rPr lang="en-US" dirty="0" smtClean="0"/>
              <a:t> </a:t>
            </a:r>
            <a:r>
              <a:rPr lang="en-US" dirty="0" err="1" smtClean="0"/>
              <a:t>em</a:t>
            </a:r>
            <a:r>
              <a:rPr lang="en-US" dirty="0" smtClean="0"/>
              <a:t> </a:t>
            </a:r>
            <a:r>
              <a:rPr lang="en-US" dirty="0" err="1" smtClean="0"/>
              <a:t>mercados</a:t>
            </a:r>
            <a:r>
              <a:rPr lang="en-US" dirty="0" smtClean="0"/>
              <a:t> </a:t>
            </a:r>
            <a:r>
              <a:rPr lang="en-US" dirty="0" err="1" smtClean="0"/>
              <a:t>internacionais</a:t>
            </a:r>
            <a:endParaRPr lang="en-US" dirty="0" smtClean="0">
              <a:latin typeface="Calibri" pitchFamily="34" charset="0"/>
            </a:endParaRPr>
          </a:p>
        </p:txBody>
      </p:sp>
      <p:sp>
        <p:nvSpPr>
          <p:cNvPr id="4" name="Slide Number Placeholder 3"/>
          <p:cNvSpPr>
            <a:spLocks noGrp="1"/>
          </p:cNvSpPr>
          <p:nvPr>
            <p:ph type="sldNum" sz="quarter" idx="12"/>
          </p:nvPr>
        </p:nvSpPr>
        <p:spPr>
          <a:xfrm>
            <a:off x="8458200" y="6324601"/>
            <a:ext cx="457200" cy="380999"/>
          </a:xfrm>
        </p:spPr>
        <p:txBody>
          <a:bodyPr/>
          <a:lstStyle/>
          <a:p>
            <a:r>
              <a:rPr lang="en-US" dirty="0" smtClean="0"/>
              <a:t>4 - </a:t>
            </a:r>
            <a:fld id="{1D72EBF8-7CF5-44B7-B2BF-E22DE4D0703D}" type="slidenum">
              <a:rPr lang="en-US" smtClean="0"/>
              <a:pPr/>
              <a:t>13</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85633" y="1981200"/>
            <a:ext cx="8229600" cy="3979460"/>
          </a:xfrm>
          <a:prstGeom prst="rect">
            <a:avLst/>
          </a:prstGeom>
          <a:noFill/>
          <a:ln w="9525">
            <a:noFill/>
            <a:miter lim="800000"/>
            <a:headEnd/>
            <a:tailEnd/>
          </a:ln>
        </p:spPr>
        <p:txBody>
          <a:bodyPr/>
          <a:lstStyle/>
          <a:p>
            <a:pPr algn="just">
              <a:lnSpc>
                <a:spcPct val="90000"/>
              </a:lnSpc>
              <a:buFontTx/>
              <a:buChar char="-"/>
            </a:pPr>
            <a:r>
              <a:rPr lang="pt-PT" sz="2400" b="1" dirty="0" smtClean="0"/>
              <a:t> Aprovisionamento </a:t>
            </a:r>
            <a:r>
              <a:rPr lang="pt-PT" sz="2400" b="1" dirty="0"/>
              <a:t>global</a:t>
            </a:r>
            <a:r>
              <a:rPr lang="pt-PT" sz="2400" dirty="0"/>
              <a:t> – Adquirir materiais e força de trabalho </a:t>
            </a:r>
            <a:r>
              <a:rPr lang="pt-PT" sz="2400" dirty="0" smtClean="0"/>
              <a:t>noutros países (e.g. nos </a:t>
            </a:r>
            <a:r>
              <a:rPr lang="pt-PT" sz="2400" dirty="0"/>
              <a:t>países onde </a:t>
            </a:r>
            <a:r>
              <a:rPr lang="pt-PT" sz="2400" dirty="0" smtClean="0"/>
              <a:t>for </a:t>
            </a:r>
            <a:r>
              <a:rPr lang="pt-PT" sz="2400" dirty="0"/>
              <a:t>mais </a:t>
            </a:r>
            <a:r>
              <a:rPr lang="pt-PT" sz="2400" dirty="0" smtClean="0"/>
              <a:t>barato). </a:t>
            </a:r>
          </a:p>
          <a:p>
            <a:pPr algn="just">
              <a:lnSpc>
                <a:spcPct val="90000"/>
              </a:lnSpc>
              <a:buFontTx/>
              <a:buChar char="-"/>
            </a:pPr>
            <a:endParaRPr lang="pt-PT" sz="2400" dirty="0"/>
          </a:p>
          <a:p>
            <a:pPr algn="just">
              <a:lnSpc>
                <a:spcPct val="90000"/>
              </a:lnSpc>
              <a:buFontTx/>
              <a:buChar char="-"/>
            </a:pPr>
            <a:r>
              <a:rPr lang="pt-PT" sz="2400" b="1" dirty="0" smtClean="0"/>
              <a:t> Exportação</a:t>
            </a:r>
            <a:r>
              <a:rPr lang="pt-PT" sz="2400" dirty="0" smtClean="0"/>
              <a:t> – Vender </a:t>
            </a:r>
            <a:r>
              <a:rPr lang="pt-PT" sz="2400" dirty="0"/>
              <a:t>produtos/serviços noutro país.</a:t>
            </a:r>
            <a:endParaRPr lang="pt-PT" sz="2400" dirty="0" smtClean="0"/>
          </a:p>
          <a:p>
            <a:pPr algn="just">
              <a:lnSpc>
                <a:spcPct val="90000"/>
              </a:lnSpc>
              <a:buFontTx/>
              <a:buChar char="-"/>
            </a:pPr>
            <a:endParaRPr lang="pt-PT" sz="2400" dirty="0"/>
          </a:p>
          <a:p>
            <a:pPr algn="just">
              <a:lnSpc>
                <a:spcPct val="90000"/>
              </a:lnSpc>
              <a:buFontTx/>
              <a:buChar char="-"/>
            </a:pPr>
            <a:r>
              <a:rPr lang="pt-PT" sz="2400" b="1" dirty="0" smtClean="0"/>
              <a:t> Importação</a:t>
            </a:r>
            <a:r>
              <a:rPr lang="pt-PT" sz="2400" dirty="0" smtClean="0"/>
              <a:t> – Adquirir produtos/serviços noutro país.</a:t>
            </a:r>
            <a:endParaRPr lang="pt-PT" sz="2400" dirty="0"/>
          </a:p>
          <a:p>
            <a:pPr eaLnBrk="0" hangingPunct="0">
              <a:spcBef>
                <a:spcPct val="20000"/>
              </a:spcBef>
            </a:pP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14</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Modos</a:t>
            </a:r>
            <a:r>
              <a:rPr lang="en-US" dirty="0" smtClean="0"/>
              <a:t> de </a:t>
            </a:r>
            <a:r>
              <a:rPr lang="en-US" dirty="0" err="1" smtClean="0"/>
              <a:t>penetração</a:t>
            </a:r>
            <a:r>
              <a:rPr lang="en-US" dirty="0" smtClean="0"/>
              <a:t> </a:t>
            </a:r>
            <a:r>
              <a:rPr lang="en-US" dirty="0" err="1" smtClean="0"/>
              <a:t>em</a:t>
            </a:r>
            <a:r>
              <a:rPr lang="en-US" dirty="0" smtClean="0"/>
              <a:t> </a:t>
            </a:r>
            <a:r>
              <a:rPr lang="en-US" dirty="0" err="1" smtClean="0"/>
              <a:t>mercados</a:t>
            </a:r>
            <a:r>
              <a:rPr lang="en-US" dirty="0" smtClean="0"/>
              <a:t> </a:t>
            </a:r>
            <a:r>
              <a:rPr lang="en-US" dirty="0" err="1" smtClean="0"/>
              <a:t>internacionais</a:t>
            </a:r>
            <a:r>
              <a:rPr lang="en-US" dirty="0" smtClean="0"/>
              <a:t> (Cont.)</a:t>
            </a:r>
            <a:endParaRPr lang="en-US" dirty="0" smtClean="0">
              <a:latin typeface="Calibri" pitchFamily="34" charset="0"/>
            </a:endParaRPr>
          </a:p>
        </p:txBody>
      </p:sp>
      <p:sp>
        <p:nvSpPr>
          <p:cNvPr id="9" name="Rectangle 3"/>
          <p:cNvSpPr txBox="1">
            <a:spLocks/>
          </p:cNvSpPr>
          <p:nvPr/>
        </p:nvSpPr>
        <p:spPr bwMode="auto">
          <a:xfrm>
            <a:off x="471985" y="2209800"/>
            <a:ext cx="8229600" cy="4038600"/>
          </a:xfrm>
          <a:prstGeom prst="rect">
            <a:avLst/>
          </a:prstGeom>
          <a:noFill/>
          <a:ln w="9525">
            <a:noFill/>
            <a:miter lim="800000"/>
            <a:headEnd/>
            <a:tailEnd/>
          </a:ln>
        </p:spPr>
        <p:txBody>
          <a:bodyPr/>
          <a:lstStyle/>
          <a:p>
            <a:pPr algn="just">
              <a:lnSpc>
                <a:spcPct val="90000"/>
              </a:lnSpc>
              <a:buFontTx/>
              <a:buChar char="-"/>
            </a:pPr>
            <a:r>
              <a:rPr lang="pt-PT" sz="2400" b="1" dirty="0" smtClean="0"/>
              <a:t> Licenciamento</a:t>
            </a:r>
            <a:r>
              <a:rPr lang="pt-PT" sz="2400" dirty="0" smtClean="0"/>
              <a:t> </a:t>
            </a:r>
            <a:r>
              <a:rPr lang="pt-PT" sz="2400" dirty="0"/>
              <a:t>- Dar a outra organização o direito de produzir ou vender os </a:t>
            </a:r>
            <a:r>
              <a:rPr lang="pt-PT" sz="2400" dirty="0" smtClean="0"/>
              <a:t>produtos, </a:t>
            </a:r>
            <a:r>
              <a:rPr lang="pt-PT" sz="2400" dirty="0"/>
              <a:t>usando a mesma tecnologia e especificações</a:t>
            </a:r>
            <a:r>
              <a:rPr lang="pt-PT" sz="2400" dirty="0" smtClean="0"/>
              <a:t>.</a:t>
            </a:r>
          </a:p>
          <a:p>
            <a:pPr algn="just">
              <a:lnSpc>
                <a:spcPct val="90000"/>
              </a:lnSpc>
              <a:buFontTx/>
              <a:buChar char="-"/>
            </a:pPr>
            <a:endParaRPr lang="pt-PT" sz="2400" dirty="0"/>
          </a:p>
          <a:p>
            <a:pPr algn="just">
              <a:lnSpc>
                <a:spcPct val="90000"/>
              </a:lnSpc>
              <a:buFontTx/>
              <a:buChar char="-"/>
            </a:pPr>
            <a:r>
              <a:rPr lang="pt-PT" sz="2400" b="1" dirty="0" smtClean="0"/>
              <a:t> Franchising</a:t>
            </a:r>
            <a:r>
              <a:rPr lang="pt-PT" sz="2400" dirty="0" smtClean="0"/>
              <a:t> </a:t>
            </a:r>
            <a:r>
              <a:rPr lang="pt-PT" sz="2400" dirty="0"/>
              <a:t>– Dar a outra organização o direito de usar o nosso nome e métodos de operação.</a:t>
            </a:r>
          </a:p>
          <a:p>
            <a:pPr marL="342900" indent="-342900" eaLnBrk="0" hangingPunct="0">
              <a:spcBef>
                <a:spcPct val="20000"/>
              </a:spcBef>
              <a:buFont typeface="Arial" charset="0"/>
              <a:buNone/>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15</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Modos</a:t>
            </a:r>
            <a:r>
              <a:rPr lang="en-US" dirty="0" smtClean="0"/>
              <a:t> de </a:t>
            </a:r>
            <a:r>
              <a:rPr lang="en-US" dirty="0" err="1" smtClean="0"/>
              <a:t>penetração</a:t>
            </a:r>
            <a:r>
              <a:rPr lang="en-US" dirty="0" smtClean="0"/>
              <a:t> </a:t>
            </a:r>
            <a:r>
              <a:rPr lang="en-US" dirty="0" err="1" smtClean="0"/>
              <a:t>em</a:t>
            </a:r>
            <a:r>
              <a:rPr lang="en-US" dirty="0" smtClean="0"/>
              <a:t> </a:t>
            </a:r>
            <a:r>
              <a:rPr lang="en-US" dirty="0" err="1" smtClean="0"/>
              <a:t>mercados</a:t>
            </a:r>
            <a:r>
              <a:rPr lang="en-US" dirty="0" smtClean="0"/>
              <a:t> </a:t>
            </a:r>
            <a:r>
              <a:rPr lang="en-US" dirty="0" err="1" smtClean="0"/>
              <a:t>internacionais</a:t>
            </a:r>
            <a:r>
              <a:rPr lang="en-US" dirty="0" smtClean="0"/>
              <a:t> (Cont.)</a:t>
            </a:r>
            <a:endParaRPr lang="en-US" dirty="0" smtClean="0">
              <a:latin typeface="Calibri" pitchFamily="34" charset="0"/>
            </a:endParaRPr>
          </a:p>
        </p:txBody>
      </p:sp>
      <p:sp>
        <p:nvSpPr>
          <p:cNvPr id="9" name="Rectangle 3"/>
          <p:cNvSpPr txBox="1">
            <a:spLocks/>
          </p:cNvSpPr>
          <p:nvPr/>
        </p:nvSpPr>
        <p:spPr bwMode="auto">
          <a:xfrm>
            <a:off x="457200" y="1981200"/>
            <a:ext cx="8229600" cy="4229645"/>
          </a:xfrm>
          <a:prstGeom prst="rect">
            <a:avLst/>
          </a:prstGeom>
          <a:noFill/>
          <a:ln w="9525">
            <a:noFill/>
            <a:miter lim="800000"/>
            <a:headEnd/>
            <a:tailEnd/>
          </a:ln>
        </p:spPr>
        <p:txBody>
          <a:bodyPr/>
          <a:lstStyle/>
          <a:p>
            <a:pPr algn="just">
              <a:lnSpc>
                <a:spcPct val="90000"/>
              </a:lnSpc>
              <a:buFontTx/>
              <a:buChar char="-"/>
            </a:pPr>
            <a:r>
              <a:rPr lang="pt-PT" sz="2400" b="1" dirty="0" smtClean="0"/>
              <a:t> Alianças estratégicas</a:t>
            </a:r>
            <a:r>
              <a:rPr lang="pt-PT" sz="2400" dirty="0" smtClean="0"/>
              <a:t> – Parcerias entre empresas de diferentes países, em que se partilham recursos e conhecimento para desenvolver novos produtos ou construir unidades de produção.</a:t>
            </a:r>
          </a:p>
          <a:p>
            <a:pPr algn="just">
              <a:lnSpc>
                <a:spcPct val="90000"/>
              </a:lnSpc>
              <a:buFontTx/>
              <a:buChar char="-"/>
            </a:pPr>
            <a:endParaRPr lang="pt-PT" sz="2400" dirty="0" smtClean="0"/>
          </a:p>
          <a:p>
            <a:pPr algn="just">
              <a:lnSpc>
                <a:spcPct val="90000"/>
              </a:lnSpc>
              <a:buFontTx/>
              <a:buChar char="-"/>
            </a:pPr>
            <a:r>
              <a:rPr lang="pt-PT" sz="2400" b="1" dirty="0" smtClean="0"/>
              <a:t> </a:t>
            </a:r>
            <a:r>
              <a:rPr lang="pt-PT" sz="2400" b="1" dirty="0" err="1" smtClean="0"/>
              <a:t>Joint</a:t>
            </a:r>
            <a:r>
              <a:rPr lang="pt-PT" sz="2400" b="1" dirty="0" smtClean="0"/>
              <a:t> Venture</a:t>
            </a:r>
            <a:r>
              <a:rPr lang="pt-PT" sz="2400" dirty="0" smtClean="0"/>
              <a:t> – Tipo específico de aliança estratégica em que os parceiros formam uma organização separada e independente, detida por ambos.</a:t>
            </a:r>
          </a:p>
          <a:p>
            <a:pPr marL="342900" indent="-342900"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16</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Modos</a:t>
            </a:r>
            <a:r>
              <a:rPr lang="en-US" dirty="0" smtClean="0"/>
              <a:t> de </a:t>
            </a:r>
            <a:r>
              <a:rPr lang="en-US" dirty="0" err="1" smtClean="0"/>
              <a:t>penetração</a:t>
            </a:r>
            <a:r>
              <a:rPr lang="en-US" dirty="0" smtClean="0"/>
              <a:t> </a:t>
            </a:r>
            <a:r>
              <a:rPr lang="en-US" dirty="0" err="1" smtClean="0"/>
              <a:t>em</a:t>
            </a:r>
            <a:r>
              <a:rPr lang="en-US" dirty="0" smtClean="0"/>
              <a:t> </a:t>
            </a:r>
            <a:r>
              <a:rPr lang="en-US" dirty="0" err="1" smtClean="0"/>
              <a:t>mercados</a:t>
            </a:r>
            <a:r>
              <a:rPr lang="en-US" dirty="0" smtClean="0"/>
              <a:t> </a:t>
            </a:r>
            <a:r>
              <a:rPr lang="en-US" dirty="0" err="1" smtClean="0"/>
              <a:t>internacionais</a:t>
            </a:r>
            <a:r>
              <a:rPr lang="en-US" dirty="0" smtClean="0"/>
              <a:t> (Cont.)</a:t>
            </a:r>
            <a:endParaRPr lang="en-US" dirty="0" smtClean="0">
              <a:latin typeface="Calibri" pitchFamily="34" charset="0"/>
            </a:endParaRPr>
          </a:p>
        </p:txBody>
      </p:sp>
      <p:sp>
        <p:nvSpPr>
          <p:cNvPr id="9"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algn="just" eaLnBrk="0" hangingPunct="0">
              <a:spcBef>
                <a:spcPct val="20000"/>
              </a:spcBef>
            </a:pPr>
            <a:r>
              <a:rPr lang="pt-PT" sz="2400" b="1" dirty="0" smtClean="0"/>
              <a:t>- Filial </a:t>
            </a:r>
            <a:r>
              <a:rPr lang="pt-PT" sz="2400" b="1" dirty="0"/>
              <a:t>estrangeira</a:t>
            </a:r>
            <a:r>
              <a:rPr lang="pt-PT" sz="2400" dirty="0"/>
              <a:t> – Investimento </a:t>
            </a:r>
            <a:r>
              <a:rPr lang="pt-PT" sz="2400" dirty="0" smtClean="0"/>
              <a:t>direto </a:t>
            </a:r>
            <a:r>
              <a:rPr lang="pt-PT" sz="2400" dirty="0"/>
              <a:t>num país estrangeiro, criando uma organização nesse país que funcionará como parte da organização </a:t>
            </a:r>
            <a:r>
              <a:rPr lang="pt-PT" sz="2400" dirty="0" err="1" smtClean="0"/>
              <a:t>multi-doméstica</a:t>
            </a:r>
            <a:r>
              <a:rPr lang="pt-PT" sz="2400" dirty="0" smtClean="0"/>
              <a:t> </a:t>
            </a:r>
            <a:r>
              <a:rPr lang="pt-PT" sz="2400" dirty="0"/>
              <a:t>(controle local) ou global (controle centralizado).</a:t>
            </a:r>
          </a:p>
          <a:p>
            <a:pPr marL="342900" indent="-342900" eaLnBrk="0" hangingPunct="0">
              <a:spcBef>
                <a:spcPct val="20000"/>
              </a:spcBef>
              <a:buFont typeface="Arial" charset="0"/>
              <a:buChar char="•"/>
            </a:pP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152400"/>
            <a:ext cx="7772400" cy="1417638"/>
          </a:xfrm>
        </p:spPr>
        <p:txBody>
          <a:bodyPr>
            <a:normAutofit fontScale="90000"/>
          </a:bodyPr>
          <a:lstStyle/>
          <a:p>
            <a:pPr algn="ctr"/>
            <a:r>
              <a:rPr lang="en-US" dirty="0" err="1" smtClean="0"/>
              <a:t>figura</a:t>
            </a:r>
            <a:r>
              <a:rPr lang="en-US" sz="3600" dirty="0" smtClean="0"/>
              <a:t> 4-3</a:t>
            </a:r>
            <a:br>
              <a:rPr lang="en-US" sz="3600" dirty="0" smtClean="0"/>
            </a:br>
            <a:r>
              <a:rPr lang="en-US" dirty="0" err="1"/>
              <a:t>Modos</a:t>
            </a:r>
            <a:r>
              <a:rPr lang="en-US" dirty="0"/>
              <a:t> de </a:t>
            </a:r>
            <a:r>
              <a:rPr lang="en-US" dirty="0" err="1"/>
              <a:t>penetração</a:t>
            </a:r>
            <a:r>
              <a:rPr lang="en-US" dirty="0"/>
              <a:t> </a:t>
            </a:r>
            <a:r>
              <a:rPr lang="en-US" dirty="0" err="1"/>
              <a:t>em</a:t>
            </a:r>
            <a:r>
              <a:rPr lang="en-US" dirty="0"/>
              <a:t> </a:t>
            </a:r>
            <a:r>
              <a:rPr lang="en-US" dirty="0" err="1"/>
              <a:t>mercados</a:t>
            </a:r>
            <a:r>
              <a:rPr lang="en-US" dirty="0"/>
              <a:t> </a:t>
            </a:r>
            <a:r>
              <a:rPr lang="en-US" dirty="0" err="1"/>
              <a:t>internacionais</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17</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914400" y="1752600"/>
            <a:ext cx="7315199" cy="3886200"/>
          </a:xfrm>
          <a:prstGeom prst="rect">
            <a:avLst/>
          </a:prstGeom>
          <a:noFill/>
          <a:ln w="9525">
            <a:noFill/>
            <a:miter lim="800000"/>
            <a:headEnd/>
            <a:tailEnd/>
          </a:ln>
        </p:spPr>
      </p:pic>
      <p:sp>
        <p:nvSpPr>
          <p:cNvPr id="6"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pPr algn="ctr"/>
            <a:r>
              <a:rPr lang="en-US" dirty="0" err="1" smtClean="0"/>
              <a:t>Desafios</a:t>
            </a:r>
            <a:r>
              <a:rPr lang="en-US" dirty="0" smtClean="0"/>
              <a:t> de </a:t>
            </a:r>
            <a:r>
              <a:rPr lang="en-US" dirty="0" err="1" smtClean="0"/>
              <a:t>atuar</a:t>
            </a:r>
            <a:r>
              <a:rPr lang="en-US" dirty="0" smtClean="0"/>
              <a:t> </a:t>
            </a:r>
            <a:r>
              <a:rPr lang="en-US" dirty="0" err="1" smtClean="0"/>
              <a:t>num</a:t>
            </a:r>
            <a:r>
              <a:rPr lang="en-US" dirty="0" smtClean="0"/>
              <a:t> </a:t>
            </a:r>
            <a:r>
              <a:rPr lang="en-US" dirty="0" err="1" smtClean="0"/>
              <a:t>ambiente</a:t>
            </a:r>
            <a:r>
              <a:rPr lang="en-US" dirty="0" smtClean="0"/>
              <a:t> global</a:t>
            </a: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18</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1828800"/>
            <a:ext cx="8229600" cy="4297363"/>
          </a:xfrm>
          <a:prstGeom prst="rect">
            <a:avLst/>
          </a:prstGeom>
          <a:noFill/>
          <a:ln w="9525">
            <a:noFill/>
            <a:miter lim="800000"/>
            <a:headEnd/>
            <a:tailEnd/>
          </a:ln>
        </p:spPr>
        <p:txBody>
          <a:bodyPr/>
          <a:lstStyle/>
          <a:p>
            <a:pPr algn="just"/>
            <a:r>
              <a:rPr lang="pt-PT" sz="2800" b="1" dirty="0" smtClean="0"/>
              <a:t>Ambiente político-legal</a:t>
            </a:r>
          </a:p>
          <a:p>
            <a:pPr marL="800100" lvl="1" indent="-342900" algn="just">
              <a:buFont typeface="Arial" panose="020B0604020202020204" pitchFamily="34" charset="0"/>
              <a:buChar char="•"/>
            </a:pPr>
            <a:r>
              <a:rPr lang="pt-PT" sz="2400" dirty="0" smtClean="0"/>
              <a:t>Necessidade de respeitar as leis de cada país.</a:t>
            </a:r>
          </a:p>
          <a:p>
            <a:pPr marL="800100" lvl="1" indent="-342900" algn="just">
              <a:buFont typeface="Arial" panose="020B0604020202020204" pitchFamily="34" charset="0"/>
              <a:buChar char="•"/>
            </a:pPr>
            <a:r>
              <a:rPr lang="pt-PT" sz="2400" dirty="0" smtClean="0"/>
              <a:t>Incerteza quanto à estabilidade do governo e políticas atuais.</a:t>
            </a:r>
          </a:p>
          <a:p>
            <a:pPr algn="just"/>
            <a:endParaRPr lang="pt-PT" sz="800" dirty="0" smtClean="0"/>
          </a:p>
          <a:p>
            <a:pPr algn="just"/>
            <a:r>
              <a:rPr lang="pt-PT" sz="2800" b="1" dirty="0" smtClean="0"/>
              <a:t>Ambiente económico</a:t>
            </a:r>
          </a:p>
          <a:p>
            <a:pPr marL="800100" lvl="1" indent="-342900" algn="just">
              <a:buFont typeface="Arial" panose="020B0604020202020204" pitchFamily="34" charset="0"/>
              <a:buChar char="•"/>
            </a:pPr>
            <a:r>
              <a:rPr lang="pt-PT" sz="2400" dirty="0" smtClean="0"/>
              <a:t>Necessidade de ter em consideração diferentes taxas de câmbio, taxas de inflação, impostos locais.</a:t>
            </a:r>
          </a:p>
          <a:p>
            <a:pPr marL="800100" lvl="1" indent="-342900" algn="just">
              <a:buFont typeface="Arial" panose="020B0604020202020204" pitchFamily="34" charset="0"/>
              <a:buChar char="•"/>
            </a:pPr>
            <a:r>
              <a:rPr lang="pt-PT" sz="2400" dirty="0" smtClean="0"/>
              <a:t>Diferentes atuações em economias de mercado e  em economias centralizadas.</a:t>
            </a:r>
          </a:p>
          <a:p>
            <a:pPr marL="342900" indent="-342900" eaLnBrk="0" hangingPunct="0">
              <a:spcBef>
                <a:spcPct val="20000"/>
              </a:spcBef>
              <a:buFont typeface="Arial" charset="0"/>
              <a:buChar char="•"/>
            </a:pPr>
            <a:endParaRPr lang="pt-PT"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19</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Desafios</a:t>
            </a:r>
            <a:r>
              <a:rPr lang="en-US" dirty="0" smtClean="0"/>
              <a:t> de </a:t>
            </a:r>
            <a:r>
              <a:rPr lang="en-US" dirty="0" err="1" smtClean="0"/>
              <a:t>atuar</a:t>
            </a:r>
            <a:r>
              <a:rPr lang="en-US" dirty="0" smtClean="0"/>
              <a:t> </a:t>
            </a:r>
            <a:r>
              <a:rPr lang="en-US" dirty="0" err="1" smtClean="0"/>
              <a:t>num</a:t>
            </a:r>
            <a:r>
              <a:rPr lang="en-US" dirty="0" smtClean="0"/>
              <a:t> </a:t>
            </a:r>
            <a:r>
              <a:rPr lang="en-US" dirty="0" err="1" smtClean="0"/>
              <a:t>ambiente</a:t>
            </a:r>
            <a:r>
              <a:rPr lang="en-US" dirty="0" smtClean="0"/>
              <a:t> global (Cont.)</a:t>
            </a:r>
            <a:endParaRPr lang="en-US" dirty="0" smtClean="0">
              <a:latin typeface="Calibri" pitchFamily="34" charset="0"/>
            </a:endParaRPr>
          </a:p>
        </p:txBody>
      </p:sp>
      <p:sp>
        <p:nvSpPr>
          <p:cNvPr id="9" name="Rectangle 3"/>
          <p:cNvSpPr txBox="1">
            <a:spLocks/>
          </p:cNvSpPr>
          <p:nvPr/>
        </p:nvSpPr>
        <p:spPr bwMode="auto">
          <a:xfrm>
            <a:off x="457200" y="1600200"/>
            <a:ext cx="82296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PT" dirty="0" smtClean="0"/>
              <a:t>Ambiente cultural</a:t>
            </a:r>
          </a:p>
          <a:p>
            <a:pPr algn="just"/>
            <a:endParaRPr lang="pt-PT" sz="1200" dirty="0" smtClean="0"/>
          </a:p>
          <a:p>
            <a:pPr lvl="1" algn="just"/>
            <a:r>
              <a:rPr lang="pt-PT" dirty="0" smtClean="0"/>
              <a:t>Necessidade de adequação das práticas de gestão à realidade cultural de cada país.</a:t>
            </a:r>
          </a:p>
          <a:p>
            <a:pPr lvl="1" algn="just"/>
            <a:r>
              <a:rPr lang="pt-PT" dirty="0" smtClean="0"/>
              <a:t>Modelo de </a:t>
            </a:r>
            <a:r>
              <a:rPr lang="pt-PT" dirty="0" err="1" smtClean="0"/>
              <a:t>Hofstede</a:t>
            </a:r>
            <a:r>
              <a:rPr lang="pt-PT" dirty="0" smtClean="0"/>
              <a:t> para analisar culturas.</a:t>
            </a:r>
          </a:p>
          <a:p>
            <a:pPr lvl="1" algn="just"/>
            <a:r>
              <a:rPr lang="pt-PT" dirty="0" smtClean="0"/>
              <a:t>Modelo </a:t>
            </a:r>
            <a:r>
              <a:rPr lang="pt-PT" dirty="0" err="1" smtClean="0"/>
              <a:t>Globe</a:t>
            </a:r>
            <a:r>
              <a:rPr lang="pt-PT" dirty="0" smtClean="0"/>
              <a:t> (Global </a:t>
            </a:r>
            <a:r>
              <a:rPr lang="pt-PT" dirty="0" err="1" smtClean="0"/>
              <a:t>Leadership</a:t>
            </a:r>
            <a:r>
              <a:rPr lang="pt-PT" dirty="0" smtClean="0"/>
              <a:t> </a:t>
            </a:r>
            <a:r>
              <a:rPr lang="pt-PT" dirty="0" err="1" smtClean="0"/>
              <a:t>and</a:t>
            </a:r>
            <a:r>
              <a:rPr lang="pt-PT" dirty="0" smtClean="0"/>
              <a:t> </a:t>
            </a:r>
            <a:r>
              <a:rPr lang="pt-PT" dirty="0" err="1" smtClean="0"/>
              <a:t>Organizational</a:t>
            </a:r>
            <a:r>
              <a:rPr lang="pt-PT" dirty="0" smtClean="0"/>
              <a:t> </a:t>
            </a:r>
            <a:r>
              <a:rPr lang="pt-PT" dirty="0" err="1" smtClean="0"/>
              <a:t>Behaviour</a:t>
            </a:r>
            <a:r>
              <a:rPr lang="pt-PT" dirty="0" smtClean="0"/>
              <a:t> </a:t>
            </a:r>
            <a:r>
              <a:rPr lang="pt-PT" dirty="0" err="1" smtClean="0"/>
              <a:t>Effectiveness</a:t>
            </a:r>
            <a:r>
              <a:rPr lang="pt-PT" dirty="0" smtClean="0"/>
              <a:t>) para analisar culturas.</a:t>
            </a:r>
          </a:p>
          <a:p>
            <a:pPr marL="0" indent="0" algn="just">
              <a:buFont typeface="Arial" pitchFamily="34" charset="0"/>
              <a:buNone/>
              <a:defRPr/>
            </a:pPr>
            <a:endParaRPr lang="pt-P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objetivos</a:t>
            </a:r>
            <a:endParaRPr lang="en-US" dirty="0"/>
          </a:p>
        </p:txBody>
      </p:sp>
      <p:sp>
        <p:nvSpPr>
          <p:cNvPr id="3" name="Content Placeholder 2"/>
          <p:cNvSpPr>
            <a:spLocks noGrp="1"/>
          </p:cNvSpPr>
          <p:nvPr>
            <p:ph idx="1"/>
          </p:nvPr>
        </p:nvSpPr>
        <p:spPr/>
        <p:txBody>
          <a:bodyPr>
            <a:noAutofit/>
          </a:bodyPr>
          <a:lstStyle/>
          <a:p>
            <a:pPr marL="457200" indent="-457200" algn="just">
              <a:buFont typeface="+mj-lt"/>
              <a:buAutoNum type="arabicPeriod"/>
            </a:pPr>
            <a:r>
              <a:rPr lang="pt-PT" sz="2400" b="1" dirty="0"/>
              <a:t>Contrastar </a:t>
            </a:r>
            <a:r>
              <a:rPr lang="pt-PT" sz="2400" dirty="0"/>
              <a:t>as atitudes </a:t>
            </a:r>
            <a:r>
              <a:rPr lang="pt-PT" sz="2400" dirty="0" smtClean="0"/>
              <a:t>etnocêntricas, policêntricas, </a:t>
            </a:r>
            <a:r>
              <a:rPr lang="pt-PT" sz="2400" dirty="0"/>
              <a:t>e </a:t>
            </a:r>
            <a:r>
              <a:rPr lang="pt-PT" sz="2400" dirty="0" smtClean="0"/>
              <a:t>geocêntricas </a:t>
            </a:r>
            <a:r>
              <a:rPr lang="pt-PT" sz="2400" dirty="0"/>
              <a:t>face à globalização.</a:t>
            </a:r>
          </a:p>
          <a:p>
            <a:pPr marL="457200" indent="-457200" algn="just">
              <a:buFont typeface="+mj-lt"/>
              <a:buAutoNum type="arabicPeriod"/>
            </a:pPr>
            <a:r>
              <a:rPr lang="pt-PT" sz="2400" b="1" dirty="0"/>
              <a:t>Conhecer </a:t>
            </a:r>
            <a:r>
              <a:rPr lang="pt-PT" sz="2400" dirty="0"/>
              <a:t>a importância das alianças e mecanismos de comércio.</a:t>
            </a:r>
          </a:p>
          <a:p>
            <a:pPr marL="457200" indent="-457200" algn="just">
              <a:buFont typeface="+mj-lt"/>
              <a:buAutoNum type="arabicPeriod"/>
            </a:pPr>
            <a:r>
              <a:rPr lang="pt-PT" sz="2400" b="1" dirty="0"/>
              <a:t>Descrever </a:t>
            </a:r>
            <a:r>
              <a:rPr lang="pt-PT" sz="2400" dirty="0"/>
              <a:t>as estruturas e técnicas que as organizações usam no processo de internacionalização.</a:t>
            </a:r>
          </a:p>
          <a:p>
            <a:pPr marL="457200" indent="-457200" algn="just">
              <a:buFont typeface="+mj-lt"/>
              <a:buAutoNum type="arabicPeriod"/>
            </a:pPr>
            <a:r>
              <a:rPr lang="pt-PT" sz="2400" b="1" dirty="0"/>
              <a:t>Explicar </a:t>
            </a:r>
            <a:r>
              <a:rPr lang="pt-PT" sz="2400" dirty="0"/>
              <a:t>a relevância do ambiente politico-legal, económico, e cultural para a gestão global</a:t>
            </a:r>
            <a:r>
              <a:rPr lang="pt-PT" sz="2400" dirty="0" smtClean="0"/>
              <a:t>.</a:t>
            </a:r>
            <a:endParaRPr lang="pt-PT" sz="2400" dirty="0"/>
          </a:p>
        </p:txBody>
      </p:sp>
      <p:sp>
        <p:nvSpPr>
          <p:cNvPr id="5" name="Slide Number Placeholder 4"/>
          <p:cNvSpPr>
            <a:spLocks noGrp="1"/>
          </p:cNvSpPr>
          <p:nvPr>
            <p:ph type="sldNum" sz="quarter" idx="12"/>
          </p:nvPr>
        </p:nvSpPr>
        <p:spPr/>
        <p:txBody>
          <a:bodyPr/>
          <a:lstStyle/>
          <a:p>
            <a:r>
              <a:rPr lang="en-US" dirty="0" smtClean="0"/>
              <a:t>4 -</a:t>
            </a:r>
            <a:fld id="{1D72EBF8-7CF5-44B7-B2BF-E22DE4D0703D}" type="slidenum">
              <a:rPr lang="en-US" smtClean="0"/>
              <a:pPr/>
              <a:t>2</a:t>
            </a:fld>
            <a:endParaRPr lang="en-US" dirty="0"/>
          </a:p>
        </p:txBody>
      </p:sp>
      <p:sp>
        <p:nvSpPr>
          <p:cNvPr id="6"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fontScale="90000"/>
          </a:bodyPr>
          <a:lstStyle/>
          <a:p>
            <a:pPr algn="ctr"/>
            <a:r>
              <a:rPr lang="en-US" sz="4000" dirty="0" err="1" smtClean="0"/>
              <a:t>figura</a:t>
            </a:r>
            <a:r>
              <a:rPr lang="en-US" sz="4000" dirty="0" smtClean="0"/>
              <a:t> 4-4</a:t>
            </a:r>
            <a:br>
              <a:rPr lang="en-US" sz="4000" dirty="0" smtClean="0"/>
            </a:br>
            <a:r>
              <a:rPr lang="en-US" sz="4000" dirty="0" err="1" smtClean="0"/>
              <a:t>como</a:t>
            </a:r>
            <a:r>
              <a:rPr lang="en-US" sz="4000" dirty="0" smtClean="0"/>
              <a:t> </a:t>
            </a:r>
            <a:r>
              <a:rPr lang="en-US" sz="4000" dirty="0" err="1" smtClean="0"/>
              <a:t>são</a:t>
            </a:r>
            <a:r>
              <a:rPr lang="en-US" sz="4000" dirty="0" smtClean="0"/>
              <a:t> </a:t>
            </a:r>
            <a:r>
              <a:rPr lang="en-US" sz="4000" dirty="0" err="1" smtClean="0"/>
              <a:t>os</a:t>
            </a:r>
            <a:r>
              <a:rPr lang="en-US" sz="4000" dirty="0" smtClean="0"/>
              <a:t> Americanos?</a:t>
            </a:r>
            <a:endParaRPr lang="en-US" sz="4000" dirty="0" smtClean="0">
              <a:latin typeface="Calibri" pitchFamily="34" charset="0"/>
            </a:endParaRPr>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4</a:t>
            </a:r>
            <a:r>
              <a:rPr lang="en-US" dirty="0" smtClean="0"/>
              <a:t> - </a:t>
            </a:r>
            <a:fld id="{1D72EBF8-7CF5-44B7-B2BF-E22DE4D0703D}" type="slidenum">
              <a:rPr lang="en-US" smtClean="0"/>
              <a:pPr/>
              <a:t>20</a:t>
            </a:fld>
            <a:endParaRPr lang="en-US" dirty="0"/>
          </a:p>
        </p:txBody>
      </p:sp>
      <p:pic>
        <p:nvPicPr>
          <p:cNvPr id="70658" name="Picture 3"/>
          <p:cNvPicPr>
            <a:picLocks noGrp="1" noChangeAspect="1" noChangeArrowheads="1"/>
          </p:cNvPicPr>
          <p:nvPr/>
        </p:nvPicPr>
        <p:blipFill>
          <a:blip r:embed="rId3" cstate="print"/>
          <a:srcRect/>
          <a:stretch>
            <a:fillRect/>
          </a:stretch>
        </p:blipFill>
        <p:spPr bwMode="auto">
          <a:xfrm>
            <a:off x="574675" y="1447800"/>
            <a:ext cx="7994650" cy="4572000"/>
          </a:xfrm>
          <a:prstGeom prst="rect">
            <a:avLst/>
          </a:prstGeom>
          <a:noFill/>
          <a:ln w="9525">
            <a:noFill/>
            <a:miter lim="800000"/>
            <a:headEnd/>
            <a:tailEnd/>
          </a:ln>
        </p:spPr>
      </p:pic>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152400" y="0"/>
            <a:ext cx="8991600" cy="1371600"/>
          </a:xfrm>
        </p:spPr>
        <p:txBody>
          <a:bodyPr>
            <a:normAutofit fontScale="90000"/>
          </a:bodyPr>
          <a:lstStyle/>
          <a:p>
            <a:pPr algn="ctr"/>
            <a:r>
              <a:rPr lang="en-US" sz="3200" dirty="0" err="1" smtClean="0"/>
              <a:t>figura</a:t>
            </a:r>
            <a:r>
              <a:rPr lang="en-US" sz="3200" dirty="0" smtClean="0"/>
              <a:t> 4-5</a:t>
            </a:r>
            <a:br>
              <a:rPr lang="en-US" sz="3200" dirty="0" smtClean="0"/>
            </a:br>
            <a:r>
              <a:rPr lang="en-US" sz="3200" dirty="0" err="1" smtClean="0">
                <a:hlinkClick r:id="rId3"/>
              </a:rPr>
              <a:t>modelo</a:t>
            </a:r>
            <a:r>
              <a:rPr lang="en-US" sz="3200" dirty="0" smtClean="0">
                <a:hlinkClick r:id="rId3"/>
              </a:rPr>
              <a:t> de Hofstede </a:t>
            </a:r>
            <a:r>
              <a:rPr lang="en-US" sz="3200" dirty="0" smtClean="0"/>
              <a:t>– </a:t>
            </a:r>
            <a:r>
              <a:rPr lang="en-US" sz="3200" dirty="0" err="1" smtClean="0"/>
              <a:t>cinco</a:t>
            </a:r>
            <a:r>
              <a:rPr lang="en-US" sz="3200" dirty="0" smtClean="0"/>
              <a:t> </a:t>
            </a:r>
            <a:r>
              <a:rPr lang="en-US" sz="3200" dirty="0" err="1" smtClean="0"/>
              <a:t>dimensões</a:t>
            </a:r>
            <a:r>
              <a:rPr lang="en-US" sz="3200" dirty="0" smtClean="0"/>
              <a:t> de </a:t>
            </a:r>
            <a:r>
              <a:rPr lang="en-US" sz="3200" dirty="0" err="1" smtClean="0"/>
              <a:t>cultura</a:t>
            </a:r>
            <a:r>
              <a:rPr lang="en-US" sz="3200" dirty="0" smtClean="0"/>
              <a:t> </a:t>
            </a:r>
            <a:r>
              <a:rPr lang="en-US" sz="3200" dirty="0" err="1" smtClean="0"/>
              <a:t>nacional</a:t>
            </a:r>
            <a:endParaRPr lang="en-US" sz="32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21</a:t>
            </a:fld>
            <a:endParaRPr lang="en-US" dirty="0"/>
          </a:p>
        </p:txBody>
      </p:sp>
      <p:pic>
        <p:nvPicPr>
          <p:cNvPr id="3077" name="Picture 5"/>
          <p:cNvPicPr>
            <a:picLocks noChangeAspect="1" noChangeArrowheads="1"/>
          </p:cNvPicPr>
          <p:nvPr/>
        </p:nvPicPr>
        <p:blipFill>
          <a:blip r:embed="rId4" cstate="print"/>
          <a:srcRect/>
          <a:stretch>
            <a:fillRect/>
          </a:stretch>
        </p:blipFill>
        <p:spPr bwMode="auto">
          <a:xfrm>
            <a:off x="1676400" y="1371600"/>
            <a:ext cx="6096000" cy="4529137"/>
          </a:xfrm>
          <a:prstGeom prst="rect">
            <a:avLst/>
          </a:prstGeom>
          <a:noFill/>
          <a:ln w="9525">
            <a:noFill/>
            <a:miter lim="800000"/>
            <a:headEnd/>
            <a:tailEnd/>
          </a:ln>
        </p:spPr>
      </p:pic>
      <p:sp>
        <p:nvSpPr>
          <p:cNvPr id="6"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344"/>
            <a:ext cx="7772400" cy="1143000"/>
          </a:xfrm>
        </p:spPr>
        <p:txBody>
          <a:bodyPr/>
          <a:lstStyle/>
          <a:p>
            <a:pPr algn="ctr"/>
            <a:r>
              <a:rPr lang="pt-PT" dirty="0" smtClean="0"/>
              <a:t>Modelo de </a:t>
            </a:r>
            <a:r>
              <a:rPr lang="pt-PT" dirty="0" err="1" smtClean="0"/>
              <a:t>hofstede</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22</a:t>
            </a:fld>
            <a:endParaRPr lang="en-US" dirty="0"/>
          </a:p>
        </p:txBody>
      </p:sp>
      <p:sp>
        <p:nvSpPr>
          <p:cNvPr id="6" name="Rectangle 3"/>
          <p:cNvSpPr txBox="1">
            <a:spLocks/>
          </p:cNvSpPr>
          <p:nvPr/>
        </p:nvSpPr>
        <p:spPr bwMode="auto">
          <a:xfrm>
            <a:off x="441278" y="1752600"/>
            <a:ext cx="8229600" cy="3840163"/>
          </a:xfrm>
          <a:prstGeom prst="rect">
            <a:avLst/>
          </a:prstGeom>
          <a:noFill/>
          <a:ln w="9525">
            <a:noFill/>
            <a:miter lim="800000"/>
            <a:headEnd/>
            <a:tailEnd/>
          </a:ln>
        </p:spPr>
        <p:txBody>
          <a:bodyPr/>
          <a:lstStyle/>
          <a:p>
            <a:pPr marL="342900" indent="-342900" algn="just">
              <a:lnSpc>
                <a:spcPct val="80000"/>
              </a:lnSpc>
              <a:buFont typeface="Arial" panose="020B0604020202020204" pitchFamily="34" charset="0"/>
              <a:buChar char="•"/>
            </a:pPr>
            <a:r>
              <a:rPr lang="pt-PT" sz="2400" b="1" dirty="0" smtClean="0"/>
              <a:t>Individualismo-Coletivismo</a:t>
            </a:r>
            <a:r>
              <a:rPr lang="pt-PT" sz="2400" dirty="0" smtClean="0"/>
              <a:t> - grau em que as pessoas de um país preferem agir como indivíduos, ou como membros de grupos.</a:t>
            </a:r>
          </a:p>
          <a:p>
            <a:pPr marL="342900" indent="-342900" algn="just">
              <a:lnSpc>
                <a:spcPct val="80000"/>
              </a:lnSpc>
              <a:buFont typeface="Arial" panose="020B0604020202020204" pitchFamily="34" charset="0"/>
              <a:buChar char="•"/>
            </a:pPr>
            <a:endParaRPr lang="pt-PT" sz="2400" dirty="0" smtClean="0"/>
          </a:p>
          <a:p>
            <a:pPr marL="342900" indent="-342900" algn="just">
              <a:lnSpc>
                <a:spcPct val="80000"/>
              </a:lnSpc>
              <a:buFont typeface="Arial" panose="020B0604020202020204" pitchFamily="34" charset="0"/>
              <a:buChar char="•"/>
            </a:pPr>
            <a:r>
              <a:rPr lang="pt-PT" sz="2400" b="1" dirty="0" smtClean="0"/>
              <a:t>Distância Hierárquica </a:t>
            </a:r>
            <a:r>
              <a:rPr lang="pt-PT" sz="2400" dirty="0" smtClean="0"/>
              <a:t>- grau de desigualdade entre as pessoas considerado normal/aceitável ou não.</a:t>
            </a:r>
          </a:p>
          <a:p>
            <a:pPr marL="342900" indent="-342900" algn="just">
              <a:lnSpc>
                <a:spcPct val="80000"/>
              </a:lnSpc>
              <a:buFont typeface="Arial" panose="020B0604020202020204" pitchFamily="34" charset="0"/>
              <a:buChar char="•"/>
            </a:pPr>
            <a:endParaRPr lang="pt-PT" sz="2400" dirty="0" smtClean="0"/>
          </a:p>
          <a:p>
            <a:pPr marL="342900" indent="-342900" algn="just">
              <a:lnSpc>
                <a:spcPct val="80000"/>
              </a:lnSpc>
              <a:buFont typeface="Arial" panose="020B0604020202020204" pitchFamily="34" charset="0"/>
              <a:buChar char="•"/>
            </a:pPr>
            <a:r>
              <a:rPr lang="pt-PT" sz="2400" b="1" dirty="0" smtClean="0"/>
              <a:t>Controle da Incerteza </a:t>
            </a:r>
            <a:r>
              <a:rPr lang="pt-PT" sz="2400" dirty="0" smtClean="0"/>
              <a:t>– grau de preferência de situações estruturadas ou certas </a:t>
            </a:r>
            <a:r>
              <a:rPr lang="pt-PT" sz="2400" i="1" dirty="0" smtClean="0"/>
              <a:t>versus</a:t>
            </a:r>
            <a:r>
              <a:rPr lang="pt-PT" sz="2400" dirty="0" smtClean="0"/>
              <a:t> preferência por  situações não estruturadas ou incertas. </a:t>
            </a:r>
          </a:p>
        </p:txBody>
      </p:sp>
    </p:spTree>
    <p:extLst>
      <p:ext uri="{BB962C8B-B14F-4D97-AF65-F5344CB8AC3E}">
        <p14:creationId xmlns:p14="http://schemas.microsoft.com/office/powerpoint/2010/main" val="772615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344"/>
            <a:ext cx="7772400" cy="1143000"/>
          </a:xfrm>
        </p:spPr>
        <p:txBody>
          <a:bodyPr/>
          <a:lstStyle/>
          <a:p>
            <a:pPr algn="ctr"/>
            <a:r>
              <a:rPr lang="pt-PT" dirty="0" smtClean="0"/>
              <a:t>Modelo de </a:t>
            </a:r>
            <a:r>
              <a:rPr lang="pt-PT" dirty="0" err="1" smtClean="0"/>
              <a:t>hofstede</a:t>
            </a:r>
            <a:r>
              <a:rPr lang="pt-PT" dirty="0" smtClean="0"/>
              <a:t> (</a:t>
            </a:r>
            <a:r>
              <a:rPr lang="pt-PT" dirty="0" err="1" smtClean="0"/>
              <a:t>Cont</a:t>
            </a:r>
            <a:r>
              <a:rPr lang="pt-PT" dirty="0" smtClean="0"/>
              <a:t>.)</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23</a:t>
            </a:fld>
            <a:endParaRPr lang="en-US" dirty="0"/>
          </a:p>
        </p:txBody>
      </p:sp>
      <p:sp>
        <p:nvSpPr>
          <p:cNvPr id="6" name="Rectangle 3"/>
          <p:cNvSpPr txBox="1">
            <a:spLocks/>
          </p:cNvSpPr>
          <p:nvPr/>
        </p:nvSpPr>
        <p:spPr bwMode="auto">
          <a:xfrm>
            <a:off x="441278" y="1828800"/>
            <a:ext cx="8229600" cy="3763963"/>
          </a:xfrm>
          <a:prstGeom prst="rect">
            <a:avLst/>
          </a:prstGeom>
          <a:noFill/>
          <a:ln w="9525">
            <a:noFill/>
            <a:miter lim="800000"/>
            <a:headEnd/>
            <a:tailEnd/>
          </a:ln>
        </p:spPr>
        <p:txBody>
          <a:bodyPr/>
          <a:lstStyle/>
          <a:p>
            <a:pPr marL="342900" indent="-342900" algn="just">
              <a:lnSpc>
                <a:spcPct val="80000"/>
              </a:lnSpc>
              <a:buFont typeface="Arial" panose="020B0604020202020204" pitchFamily="34" charset="0"/>
              <a:buChar char="•"/>
            </a:pPr>
            <a:r>
              <a:rPr lang="pt-PT" sz="2400" b="1" dirty="0" smtClean="0"/>
              <a:t>Masculinidade - Feminilidade </a:t>
            </a:r>
            <a:r>
              <a:rPr lang="pt-PT" sz="2400" dirty="0" smtClean="0"/>
              <a:t>(</a:t>
            </a:r>
            <a:r>
              <a:rPr lang="pt-PT" sz="2400" dirty="0" err="1" smtClean="0"/>
              <a:t>Achievement</a:t>
            </a:r>
            <a:r>
              <a:rPr lang="pt-PT" sz="2400" dirty="0" smtClean="0"/>
              <a:t>–</a:t>
            </a:r>
            <a:r>
              <a:rPr lang="pt-PT" sz="2400" dirty="0" err="1" smtClean="0"/>
              <a:t>Nurturing</a:t>
            </a:r>
            <a:r>
              <a:rPr lang="pt-PT" sz="2400" dirty="0" smtClean="0"/>
              <a:t>) - Grau em que os valores de desempenho, sucesso material, e competição prevalecem sobre valores como a qualidade de vida, relações entre as pessoas e solidariedade. </a:t>
            </a:r>
          </a:p>
          <a:p>
            <a:pPr marL="342900" indent="-342900" algn="just">
              <a:lnSpc>
                <a:spcPct val="80000"/>
              </a:lnSpc>
              <a:buFont typeface="Arial" panose="020B0604020202020204" pitchFamily="34" charset="0"/>
              <a:buChar char="•"/>
            </a:pPr>
            <a:endParaRPr lang="pt-PT" sz="2400" dirty="0" smtClean="0"/>
          </a:p>
          <a:p>
            <a:pPr marL="342900" indent="-342900" algn="just">
              <a:lnSpc>
                <a:spcPct val="80000"/>
              </a:lnSpc>
              <a:buFont typeface="Arial" panose="020B0604020202020204" pitchFamily="34" charset="0"/>
              <a:buChar char="•"/>
            </a:pPr>
            <a:r>
              <a:rPr lang="pt-PT" sz="2400" b="1" dirty="0" smtClean="0"/>
              <a:t>Orientação p/ Longo Prazo – Orientação p/ Curto Prazo </a:t>
            </a:r>
            <a:r>
              <a:rPr lang="pt-PT" sz="2400" dirty="0" smtClean="0"/>
              <a:t>- grau em que os valores de longo prazo, como a poupança e a persistência prevalecem sobre valores de curto prazo.</a:t>
            </a:r>
          </a:p>
          <a:p>
            <a:pPr marL="800100" lvl="1" indent="-342900" eaLnBrk="0" hangingPunct="0">
              <a:spcBef>
                <a:spcPct val="20000"/>
              </a:spcBef>
              <a:buFont typeface="Arial" panose="020B0604020202020204" pitchFamily="34" charset="0"/>
              <a:buChar char="•"/>
            </a:pPr>
            <a:endParaRPr lang="pt-PT" sz="2400" dirty="0"/>
          </a:p>
        </p:txBody>
      </p:sp>
    </p:spTree>
    <p:extLst>
      <p:ext uri="{BB962C8B-B14F-4D97-AF65-F5344CB8AC3E}">
        <p14:creationId xmlns:p14="http://schemas.microsoft.com/office/powerpoint/2010/main" val="310086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22475"/>
            <a:ext cx="7772400" cy="1143000"/>
          </a:xfrm>
        </p:spPr>
        <p:txBody>
          <a:bodyPr>
            <a:normAutofit/>
          </a:bodyPr>
          <a:lstStyle/>
          <a:p>
            <a:pPr algn="ctr"/>
            <a:r>
              <a:rPr lang="en-US" dirty="0" err="1" smtClean="0">
                <a:latin typeface="Calibri" pitchFamily="34" charset="0"/>
              </a:rPr>
              <a:t>Modelo</a:t>
            </a:r>
            <a:r>
              <a:rPr lang="en-US" dirty="0" smtClean="0">
                <a:latin typeface="Calibri" pitchFamily="34" charset="0"/>
              </a:rPr>
              <a:t> globe</a:t>
            </a: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24</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1447800"/>
            <a:ext cx="8229600" cy="4221163"/>
          </a:xfrm>
          <a:prstGeom prst="rect">
            <a:avLst/>
          </a:prstGeom>
          <a:noFill/>
          <a:ln w="9525">
            <a:noFill/>
            <a:miter lim="800000"/>
            <a:headEnd/>
            <a:tailEnd/>
          </a:ln>
        </p:spPr>
        <p:txBody>
          <a:bodyPr/>
          <a:lstStyle/>
          <a:p>
            <a:pPr marL="342900" indent="-342900" algn="just">
              <a:lnSpc>
                <a:spcPct val="80000"/>
              </a:lnSpc>
              <a:buFont typeface="Arial" panose="020B0604020202020204" pitchFamily="34" charset="0"/>
              <a:buChar char="•"/>
            </a:pPr>
            <a:r>
              <a:rPr lang="pt-PT" sz="2400" b="1" dirty="0" smtClean="0"/>
              <a:t>Assertividade </a:t>
            </a:r>
            <a:r>
              <a:rPr lang="pt-PT" sz="2400" dirty="0" smtClean="0"/>
              <a:t>(= Masculinidade)</a:t>
            </a:r>
          </a:p>
          <a:p>
            <a:pPr marL="342900" indent="-342900" algn="just">
              <a:lnSpc>
                <a:spcPct val="80000"/>
              </a:lnSpc>
              <a:buFont typeface="Arial" panose="020B0604020202020204" pitchFamily="34" charset="0"/>
              <a:buChar char="•"/>
            </a:pPr>
            <a:endParaRPr lang="pt-PT" sz="2400" dirty="0" smtClean="0"/>
          </a:p>
          <a:p>
            <a:pPr marL="342900" indent="-342900" algn="just">
              <a:lnSpc>
                <a:spcPct val="80000"/>
              </a:lnSpc>
              <a:buFont typeface="Arial" panose="020B0604020202020204" pitchFamily="34" charset="0"/>
              <a:buChar char="•"/>
            </a:pPr>
            <a:r>
              <a:rPr lang="pt-PT" sz="2400" b="1" dirty="0" smtClean="0"/>
              <a:t>Orientação para o futuro </a:t>
            </a:r>
            <a:r>
              <a:rPr lang="pt-PT" sz="2400" dirty="0" smtClean="0"/>
              <a:t>(= Orientação para o longo prazo)</a:t>
            </a:r>
          </a:p>
          <a:p>
            <a:pPr marL="342900" indent="-342900" algn="just">
              <a:lnSpc>
                <a:spcPct val="80000"/>
              </a:lnSpc>
              <a:buFont typeface="Arial" panose="020B0604020202020204" pitchFamily="34" charset="0"/>
              <a:buChar char="•"/>
            </a:pPr>
            <a:endParaRPr lang="pt-PT" sz="2400" dirty="0" smtClean="0"/>
          </a:p>
          <a:p>
            <a:pPr marL="342900" indent="-342900" algn="just">
              <a:lnSpc>
                <a:spcPct val="80000"/>
              </a:lnSpc>
              <a:buFont typeface="Arial" panose="020B0604020202020204" pitchFamily="34" charset="0"/>
              <a:buChar char="•"/>
            </a:pPr>
            <a:r>
              <a:rPr lang="pt-PT" sz="2400" b="1" dirty="0" smtClean="0"/>
              <a:t>Individualismo-</a:t>
            </a:r>
            <a:r>
              <a:rPr lang="pt-PT" sz="2400" b="1" dirty="0" err="1" smtClean="0"/>
              <a:t>Colectivismo</a:t>
            </a:r>
            <a:r>
              <a:rPr lang="pt-PT" sz="2400" dirty="0" smtClean="0"/>
              <a:t> (=) </a:t>
            </a:r>
          </a:p>
          <a:p>
            <a:pPr marL="342900" indent="-342900" algn="just">
              <a:lnSpc>
                <a:spcPct val="80000"/>
              </a:lnSpc>
              <a:buFont typeface="Arial" panose="020B0604020202020204" pitchFamily="34" charset="0"/>
              <a:buChar char="•"/>
            </a:pPr>
            <a:endParaRPr lang="pt-PT" sz="2400" dirty="0" smtClean="0"/>
          </a:p>
          <a:p>
            <a:pPr marL="342900" indent="-342900" algn="just">
              <a:lnSpc>
                <a:spcPct val="80000"/>
              </a:lnSpc>
              <a:buFont typeface="Arial" panose="020B0604020202020204" pitchFamily="34" charset="0"/>
              <a:buChar char="•"/>
            </a:pPr>
            <a:r>
              <a:rPr lang="pt-PT" sz="2400" b="1" dirty="0" smtClean="0"/>
              <a:t>Distância hierárquica </a:t>
            </a:r>
            <a:r>
              <a:rPr lang="pt-PT" sz="2400" dirty="0" smtClean="0"/>
              <a:t>(=) </a:t>
            </a:r>
          </a:p>
          <a:p>
            <a:pPr marL="342900" indent="-342900" algn="just">
              <a:lnSpc>
                <a:spcPct val="80000"/>
              </a:lnSpc>
              <a:buFont typeface="Arial" panose="020B0604020202020204" pitchFamily="34" charset="0"/>
              <a:buChar char="•"/>
            </a:pPr>
            <a:endParaRPr lang="pt-PT" sz="2400" dirty="0" smtClean="0"/>
          </a:p>
          <a:p>
            <a:pPr marL="342900" indent="-342900" algn="just">
              <a:lnSpc>
                <a:spcPct val="80000"/>
              </a:lnSpc>
              <a:buFont typeface="Arial" panose="020B0604020202020204" pitchFamily="34" charset="0"/>
              <a:buChar char="•"/>
            </a:pPr>
            <a:r>
              <a:rPr lang="pt-PT" sz="2400" b="1" dirty="0" smtClean="0"/>
              <a:t>Controle da incerteza </a:t>
            </a:r>
            <a:r>
              <a:rPr lang="pt-PT" sz="2400" dirty="0" smtClean="0"/>
              <a:t>(=) </a:t>
            </a:r>
          </a:p>
          <a:p>
            <a:pPr marL="342900" indent="-342900" algn="just">
              <a:lnSpc>
                <a:spcPct val="80000"/>
              </a:lnSpc>
              <a:buFont typeface="Arial" panose="020B0604020202020204" pitchFamily="34" charset="0"/>
              <a:buChar char="•"/>
            </a:pPr>
            <a:endParaRPr lang="pt-PT" sz="2400" dirty="0" smtClean="0"/>
          </a:p>
          <a:p>
            <a:pPr marL="342900" indent="-342900" algn="just">
              <a:lnSpc>
                <a:spcPct val="80000"/>
              </a:lnSpc>
              <a:buFont typeface="Arial" panose="020B0604020202020204" pitchFamily="34" charset="0"/>
              <a:buChar char="•"/>
            </a:pPr>
            <a:r>
              <a:rPr lang="pt-PT" sz="2400" b="1" dirty="0" smtClean="0"/>
              <a:t>Orientação humanística </a:t>
            </a:r>
            <a:r>
              <a:rPr lang="pt-PT" sz="2400" dirty="0" smtClean="0"/>
              <a:t>(= Feminilidade)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22475"/>
            <a:ext cx="7772400" cy="1143000"/>
          </a:xfrm>
        </p:spPr>
        <p:txBody>
          <a:bodyPr>
            <a:normAutofit/>
          </a:bodyPr>
          <a:lstStyle/>
          <a:p>
            <a:pPr algn="ctr"/>
            <a:r>
              <a:rPr lang="en-US" dirty="0" err="1" smtClean="0">
                <a:latin typeface="Calibri" pitchFamily="34" charset="0"/>
              </a:rPr>
              <a:t>Modelo</a:t>
            </a:r>
            <a:r>
              <a:rPr lang="en-US" dirty="0" smtClean="0">
                <a:latin typeface="Calibri" pitchFamily="34" charset="0"/>
              </a:rPr>
              <a:t> globe (CONT.)</a:t>
            </a: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25</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1676400"/>
            <a:ext cx="8229600" cy="3992563"/>
          </a:xfrm>
          <a:prstGeom prst="rect">
            <a:avLst/>
          </a:prstGeom>
          <a:noFill/>
          <a:ln w="9525">
            <a:noFill/>
            <a:miter lim="800000"/>
            <a:headEnd/>
            <a:tailEnd/>
          </a:ln>
        </p:spPr>
        <p:txBody>
          <a:bodyPr/>
          <a:lstStyle/>
          <a:p>
            <a:pPr marL="342900" indent="-342900" algn="just">
              <a:lnSpc>
                <a:spcPct val="80000"/>
              </a:lnSpc>
              <a:buFont typeface="Arial" panose="020B0604020202020204" pitchFamily="34" charset="0"/>
              <a:buChar char="•"/>
            </a:pPr>
            <a:r>
              <a:rPr lang="pt-PT" sz="2400" b="1" dirty="0" smtClean="0"/>
              <a:t>Orientação para o desempenho </a:t>
            </a:r>
            <a:r>
              <a:rPr lang="pt-PT" sz="2400" dirty="0" smtClean="0"/>
              <a:t>– Grau em que uma sociedade encoraja e recompensa os membros por melhorias e excelência.</a:t>
            </a:r>
          </a:p>
          <a:p>
            <a:pPr marL="342900" indent="-342900" algn="just">
              <a:lnSpc>
                <a:spcPct val="80000"/>
              </a:lnSpc>
              <a:buFont typeface="Arial" panose="020B0604020202020204" pitchFamily="34" charset="0"/>
              <a:buChar char="•"/>
            </a:pPr>
            <a:endParaRPr lang="pt-PT" sz="2400" dirty="0" smtClean="0"/>
          </a:p>
          <a:p>
            <a:pPr marL="342900" indent="-342900" algn="just">
              <a:lnSpc>
                <a:spcPct val="80000"/>
              </a:lnSpc>
              <a:buFont typeface="Arial" panose="020B0604020202020204" pitchFamily="34" charset="0"/>
              <a:buChar char="•"/>
            </a:pPr>
            <a:r>
              <a:rPr lang="pt-PT" sz="2400" b="1" dirty="0" smtClean="0"/>
              <a:t>Coletivismo nos próprios grupos </a:t>
            </a:r>
            <a:r>
              <a:rPr lang="pt-PT" sz="2400" dirty="0" smtClean="0"/>
              <a:t>– Grau em que as pessoas se orgulham dos pequenos grupos a que pertencem (família, amigos, organizações).</a:t>
            </a:r>
          </a:p>
          <a:p>
            <a:pPr marL="342900" indent="-342900" algn="just">
              <a:lnSpc>
                <a:spcPct val="80000"/>
              </a:lnSpc>
              <a:buFont typeface="Arial" panose="020B0604020202020204" pitchFamily="34" charset="0"/>
              <a:buChar char="•"/>
            </a:pPr>
            <a:endParaRPr lang="pt-PT" sz="2400" dirty="0" smtClean="0"/>
          </a:p>
          <a:p>
            <a:pPr marL="342900" indent="-342900" algn="just">
              <a:lnSpc>
                <a:spcPct val="80000"/>
              </a:lnSpc>
              <a:buFont typeface="Arial" panose="020B0604020202020204" pitchFamily="34" charset="0"/>
              <a:buChar char="•"/>
            </a:pPr>
            <a:r>
              <a:rPr lang="pt-PT" sz="2400" b="1" dirty="0" smtClean="0"/>
              <a:t>Diferenciação entre os sexos </a:t>
            </a:r>
            <a:r>
              <a:rPr lang="pt-PT" sz="2400" dirty="0" smtClean="0"/>
              <a:t>– Grau em que a sociedade enfatiza diferenças entre homens e mulheres.</a:t>
            </a:r>
          </a:p>
          <a:p>
            <a:pPr marL="914400" lvl="1" indent="-457200" eaLnBrk="0" hangingPunct="0">
              <a:spcBef>
                <a:spcPct val="20000"/>
              </a:spcBef>
              <a:buFont typeface="Arial" panose="020B0604020202020204" pitchFamily="34" charset="0"/>
              <a:buChar char="•"/>
            </a:pPr>
            <a:endParaRPr lang="pt-PT" sz="2400" dirty="0"/>
          </a:p>
        </p:txBody>
      </p:sp>
    </p:spTree>
    <p:extLst>
      <p:ext uri="{BB962C8B-B14F-4D97-AF65-F5344CB8AC3E}">
        <p14:creationId xmlns:p14="http://schemas.microsoft.com/office/powerpoint/2010/main" val="3142893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a:bodyPr>
          <a:lstStyle/>
          <a:p>
            <a:pPr algn="ctr"/>
            <a:r>
              <a:rPr lang="en-US" dirty="0" err="1" smtClean="0"/>
              <a:t>Gestão</a:t>
            </a:r>
            <a:r>
              <a:rPr lang="en-US" dirty="0" smtClean="0"/>
              <a:t> global </a:t>
            </a:r>
            <a:r>
              <a:rPr lang="en-US" dirty="0" err="1" smtClean="0"/>
              <a:t>na</a:t>
            </a:r>
            <a:r>
              <a:rPr lang="en-US" dirty="0" smtClean="0"/>
              <a:t> </a:t>
            </a:r>
            <a:r>
              <a:rPr lang="en-US" dirty="0" err="1" smtClean="0"/>
              <a:t>atualidade</a:t>
            </a: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26</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6" name="Rectangle 3"/>
          <p:cNvSpPr txBox="1">
            <a:spLocks/>
          </p:cNvSpPr>
          <p:nvPr/>
        </p:nvSpPr>
        <p:spPr bwMode="auto">
          <a:xfrm>
            <a:off x="457200" y="1828800"/>
            <a:ext cx="8229600" cy="42973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O desafio da abertura</a:t>
            </a:r>
          </a:p>
          <a:p>
            <a:pPr marL="742950" lvl="1" indent="-285750" eaLnBrk="0" hangingPunct="0">
              <a:spcBef>
                <a:spcPct val="20000"/>
              </a:spcBef>
              <a:buFont typeface="Arial" charset="0"/>
              <a:buChar char="–"/>
            </a:pPr>
            <a:r>
              <a:rPr lang="pt-PT" sz="2400" dirty="0" smtClean="0"/>
              <a:t>Ameaça do terrorismo.</a:t>
            </a:r>
          </a:p>
          <a:p>
            <a:pPr marL="742950" lvl="1" indent="-285750" eaLnBrk="0" hangingPunct="0">
              <a:spcBef>
                <a:spcPct val="20000"/>
              </a:spcBef>
              <a:buFont typeface="Arial" charset="0"/>
              <a:buChar char="–"/>
            </a:pPr>
            <a:r>
              <a:rPr lang="pt-PT" sz="2400" dirty="0" smtClean="0"/>
              <a:t>Interdependência económica.</a:t>
            </a:r>
          </a:p>
          <a:p>
            <a:pPr marL="742950" lvl="1" indent="-285750" eaLnBrk="0" hangingPunct="0">
              <a:spcBef>
                <a:spcPct val="20000"/>
              </a:spcBef>
              <a:buFont typeface="Arial" charset="0"/>
              <a:buChar char="–"/>
            </a:pPr>
            <a:r>
              <a:rPr lang="pt-PT" sz="2400" dirty="0" smtClean="0"/>
              <a:t>Diferenças culturais intensas e fundamentais.</a:t>
            </a:r>
          </a:p>
          <a:p>
            <a:pPr marL="742950" lvl="1" indent="-285750"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6937" y="166688"/>
            <a:ext cx="7772400" cy="1143000"/>
          </a:xfrm>
        </p:spPr>
        <p:txBody>
          <a:bodyPr>
            <a:normAutofit fontScale="90000"/>
          </a:bodyPr>
          <a:lstStyle/>
          <a:p>
            <a:pPr algn="ctr"/>
            <a:r>
              <a:rPr lang="en-US" dirty="0" err="1" smtClean="0"/>
              <a:t>Gestão</a:t>
            </a:r>
            <a:r>
              <a:rPr lang="en-US" dirty="0" smtClean="0"/>
              <a:t> global </a:t>
            </a:r>
            <a:r>
              <a:rPr lang="en-US" dirty="0" err="1" smtClean="0"/>
              <a:t>na</a:t>
            </a:r>
            <a:r>
              <a:rPr lang="en-US" dirty="0" smtClean="0"/>
              <a:t> </a:t>
            </a:r>
            <a:r>
              <a:rPr lang="en-US" dirty="0" err="1" smtClean="0"/>
              <a:t>atualidade</a:t>
            </a:r>
            <a:r>
              <a:rPr lang="en-US" dirty="0" smtClean="0"/>
              <a:t> (CONT.)</a:t>
            </a: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27</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8337" y="1828800"/>
            <a:ext cx="8229600" cy="4089305"/>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Inteligência cultural – </a:t>
            </a:r>
            <a:r>
              <a:rPr lang="pt-PT" sz="2400" dirty="0" smtClean="0"/>
              <a:t>conhecimento e sensibilidade no que diz respeito a outras culturas.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Visão global – </a:t>
            </a:r>
            <a:r>
              <a:rPr lang="pt-PT" sz="2400" dirty="0" smtClean="0"/>
              <a:t>características que permitem que um líder seja eficaz em ambientes multiculturais: capital intelectual, capital psicológico, e capital social. </a:t>
            </a:r>
            <a:r>
              <a:rPr lang="pt-PT" sz="2000" dirty="0" smtClean="0"/>
              <a:t>(Figura </a:t>
            </a:r>
            <a:r>
              <a:rPr lang="pt-PT" sz="2000" dirty="0"/>
              <a:t>4</a:t>
            </a:r>
            <a:r>
              <a:rPr lang="pt-PT" sz="2000" dirty="0" smtClean="0"/>
              <a:t>-6)</a:t>
            </a:r>
            <a:endParaRPr lang="pt-PT"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4-6 </a:t>
            </a:r>
            <a:br>
              <a:rPr lang="en-US" sz="3600" dirty="0" smtClean="0"/>
            </a:br>
            <a:r>
              <a:rPr lang="en-US" sz="3600" dirty="0" smtClean="0"/>
              <a:t>A Global Mind-Set</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28</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pic>
        <p:nvPicPr>
          <p:cNvPr id="2" name="Picture 1"/>
          <p:cNvPicPr>
            <a:picLocks noChangeAspect="1"/>
          </p:cNvPicPr>
          <p:nvPr/>
        </p:nvPicPr>
        <p:blipFill>
          <a:blip r:embed="rId3"/>
          <a:stretch>
            <a:fillRect/>
          </a:stretch>
        </p:blipFill>
        <p:spPr>
          <a:xfrm>
            <a:off x="0" y="1397000"/>
            <a:ext cx="9144000" cy="405921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05800" y="6248400"/>
            <a:ext cx="457200" cy="365125"/>
          </a:xfrm>
        </p:spPr>
        <p:txBody>
          <a:bodyPr/>
          <a:lstStyle/>
          <a:p>
            <a:r>
              <a:rPr lang="en-US" dirty="0"/>
              <a:t>4</a:t>
            </a:r>
            <a:r>
              <a:rPr lang="en-US" dirty="0" smtClean="0"/>
              <a:t>-37</a:t>
            </a:r>
            <a:endParaRPr lang="en-US" dirty="0"/>
          </a:p>
        </p:txBody>
      </p:sp>
      <p:sp>
        <p:nvSpPr>
          <p:cNvPr id="7" name="Footer Placeholder 1"/>
          <p:cNvSpPr>
            <a:spLocks noGrp="1"/>
          </p:cNvSpPr>
          <p:nvPr>
            <p:ph type="ftr" sz="quarter" idx="11"/>
          </p:nvPr>
        </p:nvSpPr>
        <p:spPr>
          <a:xfrm>
            <a:off x="228600" y="64008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184245"/>
            <a:ext cx="8229600" cy="1143000"/>
          </a:xfrm>
        </p:spPr>
        <p:txBody>
          <a:bodyPr>
            <a:normAutofit/>
          </a:bodyPr>
          <a:lstStyle/>
          <a:p>
            <a:pPr algn="ctr"/>
            <a:r>
              <a:rPr lang="en-US" sz="3200" dirty="0" err="1" smtClean="0"/>
              <a:t>Perspetivas</a:t>
            </a:r>
            <a:r>
              <a:rPr lang="en-US" sz="3200" dirty="0" smtClean="0"/>
              <a:t> dos </a:t>
            </a:r>
            <a:r>
              <a:rPr lang="en-US" sz="3200" dirty="0" err="1" smtClean="0"/>
              <a:t>gestores</a:t>
            </a:r>
            <a:r>
              <a:rPr lang="en-US" sz="3200" dirty="0" smtClean="0"/>
              <a:t> face à </a:t>
            </a:r>
            <a:r>
              <a:rPr lang="en-US" sz="3200" dirty="0" err="1" smtClean="0"/>
              <a:t>globalização</a:t>
            </a:r>
            <a:endParaRPr lang="en-US" sz="32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4 - 3</a:t>
            </a:r>
            <a:endParaRPr lang="en-US" dirty="0"/>
          </a:p>
        </p:txBody>
      </p:sp>
      <p:sp>
        <p:nvSpPr>
          <p:cNvPr id="8"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6" name="Rectangle 3"/>
          <p:cNvSpPr txBox="1">
            <a:spLocks/>
          </p:cNvSpPr>
          <p:nvPr/>
        </p:nvSpPr>
        <p:spPr bwMode="auto">
          <a:xfrm>
            <a:off x="457200" y="1828800"/>
            <a:ext cx="8229600" cy="4297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Paroquialismo – </a:t>
            </a:r>
            <a:r>
              <a:rPr lang="pt-PT" sz="2400" dirty="0" smtClean="0"/>
              <a:t>visão limitada, utilizando apenas a perspetiva pessoal e que leva à incapacidade de reconhecer diferenças entre pessoas.</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Etnocentrismo – </a:t>
            </a:r>
            <a:r>
              <a:rPr lang="pt-PT" sz="2400" dirty="0" smtClean="0"/>
              <a:t>crença de que as práticas de gestão do próprio país (país de origem) são as melhores.</a:t>
            </a:r>
            <a:endParaRPr lang="pt-PT"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4</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184245"/>
            <a:ext cx="8229600" cy="1143000"/>
          </a:xfrm>
        </p:spPr>
        <p:txBody>
          <a:bodyPr>
            <a:normAutofit/>
          </a:bodyPr>
          <a:lstStyle/>
          <a:p>
            <a:pPr algn="ctr"/>
            <a:r>
              <a:rPr lang="en-US" sz="3200" dirty="0" err="1" smtClean="0"/>
              <a:t>Perspetivas</a:t>
            </a:r>
            <a:r>
              <a:rPr lang="en-US" sz="3200" dirty="0" smtClean="0"/>
              <a:t> dos </a:t>
            </a:r>
            <a:r>
              <a:rPr lang="en-US" sz="3200" dirty="0" err="1" smtClean="0"/>
              <a:t>gestores</a:t>
            </a:r>
            <a:r>
              <a:rPr lang="en-US" sz="3200" dirty="0" smtClean="0"/>
              <a:t> face à </a:t>
            </a:r>
            <a:r>
              <a:rPr lang="en-US" sz="3200" dirty="0" err="1" smtClean="0"/>
              <a:t>globalização</a:t>
            </a:r>
            <a:endParaRPr lang="en-US" sz="3200" dirty="0" smtClean="0">
              <a:latin typeface="Calibri" pitchFamily="34" charset="0"/>
            </a:endParaRPr>
          </a:p>
        </p:txBody>
      </p:sp>
      <p:sp>
        <p:nvSpPr>
          <p:cNvPr id="9" name="Rectangle 3"/>
          <p:cNvSpPr txBox="1">
            <a:spLocks/>
          </p:cNvSpPr>
          <p:nvPr/>
        </p:nvSpPr>
        <p:spPr bwMode="auto">
          <a:xfrm>
            <a:off x="483358" y="1752600"/>
            <a:ext cx="8229600" cy="4117668"/>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Policentrismo</a:t>
            </a:r>
            <a:r>
              <a:rPr lang="pt-PT" sz="2400" dirty="0" smtClean="0"/>
              <a:t> – crença que os gestores de cada país conhecem as práticas de gestão mais apropriadas para esse país, sendo essas as práticas que devem ser adotadas.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Geocentrismo - </a:t>
            </a:r>
            <a:r>
              <a:rPr lang="pt-PT" sz="2400" dirty="0" smtClean="0"/>
              <a:t>visão orientada para o mundo, defende a adoção das melhores práticas, independentemente do país de origem, ao conjunto da organização.</a:t>
            </a:r>
          </a:p>
          <a:p>
            <a:pPr marL="984250" indent="-625475" algn="just" eaLnBrk="0" hangingPunct="0">
              <a:spcBef>
                <a:spcPct val="20000"/>
              </a:spcBef>
            </a:pPr>
            <a:r>
              <a:rPr lang="pt-PT" sz="2000" dirty="0" smtClean="0"/>
              <a:t>(</a:t>
            </a:r>
            <a:r>
              <a:rPr lang="pt-PT" sz="2000" dirty="0" err="1" smtClean="0"/>
              <a:t>ex</a:t>
            </a:r>
            <a:r>
              <a:rPr lang="pt-PT" sz="2000" dirty="0" smtClean="0"/>
              <a:t>: Custos Chineses, Qualidade Japonesa, Design Europeu, Marketing Americano).</a:t>
            </a:r>
            <a:endParaRPr lang="pt-PT"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ctrTitle"/>
          </p:nvPr>
        </p:nvSpPr>
        <p:spPr>
          <a:xfrm>
            <a:off x="0" y="139700"/>
            <a:ext cx="9067800" cy="1143000"/>
          </a:xfrm>
        </p:spPr>
        <p:txBody>
          <a:bodyPr>
            <a:normAutofit fontScale="90000"/>
          </a:bodyPr>
          <a:lstStyle/>
          <a:p>
            <a:pPr algn="ctr"/>
            <a:r>
              <a:rPr lang="en-US" dirty="0" err="1" smtClean="0"/>
              <a:t>Ambiente</a:t>
            </a:r>
            <a:r>
              <a:rPr lang="en-US" dirty="0" smtClean="0"/>
              <a:t> global</a:t>
            </a:r>
            <a:br>
              <a:rPr lang="en-US" dirty="0" smtClean="0"/>
            </a:br>
            <a:r>
              <a:rPr lang="en-US" dirty="0" err="1" smtClean="0"/>
              <a:t>alianças</a:t>
            </a:r>
            <a:r>
              <a:rPr lang="en-US" dirty="0" smtClean="0"/>
              <a:t> </a:t>
            </a:r>
            <a:r>
              <a:rPr lang="en-US" dirty="0" err="1" smtClean="0"/>
              <a:t>internacionais</a:t>
            </a: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5</a:t>
            </a:fld>
            <a:endParaRPr lang="en-US" dirty="0"/>
          </a:p>
        </p:txBody>
      </p:sp>
      <p:sp>
        <p:nvSpPr>
          <p:cNvPr id="6"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7" name="Rectangle 3"/>
          <p:cNvSpPr txBox="1">
            <a:spLocks/>
          </p:cNvSpPr>
          <p:nvPr/>
        </p:nvSpPr>
        <p:spPr bwMode="auto">
          <a:xfrm>
            <a:off x="609600" y="1981200"/>
            <a:ext cx="8229600" cy="35052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União Europeia (UE) / </a:t>
            </a:r>
            <a:r>
              <a:rPr lang="pt-PT" sz="2400" b="1" dirty="0" err="1" smtClean="0"/>
              <a:t>European</a:t>
            </a:r>
            <a:r>
              <a:rPr lang="pt-PT" sz="2400" b="1" dirty="0" smtClean="0"/>
              <a:t> </a:t>
            </a:r>
            <a:r>
              <a:rPr lang="pt-PT" sz="2400" b="1" dirty="0" err="1" smtClean="0"/>
              <a:t>Union</a:t>
            </a:r>
            <a:r>
              <a:rPr lang="pt-PT" sz="2400" b="1" dirty="0" smtClean="0"/>
              <a:t> (EU)</a:t>
            </a:r>
          </a:p>
          <a:p>
            <a:pPr marL="358775" algn="just" eaLnBrk="0" hangingPunct="0">
              <a:spcBef>
                <a:spcPct val="20000"/>
              </a:spcBef>
            </a:pPr>
            <a:endParaRPr lang="pt-PT" sz="800" b="1" dirty="0"/>
          </a:p>
          <a:p>
            <a:pPr marL="358775" algn="just" eaLnBrk="0" hangingPunct="0">
              <a:spcBef>
                <a:spcPct val="20000"/>
              </a:spcBef>
            </a:pPr>
            <a:r>
              <a:rPr lang="pt-PT" sz="2400" dirty="0" smtClean="0"/>
              <a:t>União de </a:t>
            </a:r>
            <a:r>
              <a:rPr lang="pt-PT" sz="2400" dirty="0" smtClean="0"/>
              <a:t>27 </a:t>
            </a:r>
            <a:r>
              <a:rPr lang="pt-PT" sz="2400" dirty="0" smtClean="0"/>
              <a:t>países Europeus, em termos económicos e comerciais. </a:t>
            </a:r>
          </a:p>
          <a:p>
            <a:pPr marL="342900" indent="-342900" eaLnBrk="0" hangingPunct="0">
              <a:spcBef>
                <a:spcPct val="20000"/>
              </a:spcBef>
              <a:buFont typeface="Arial" charset="0"/>
              <a:buChar char="•"/>
            </a:pPr>
            <a:endParaRPr lang="pt-PT" sz="2400" dirty="0" smtClean="0"/>
          </a:p>
          <a:p>
            <a:pPr eaLnBrk="0" hangingPunct="0">
              <a:spcBef>
                <a:spcPct val="20000"/>
              </a:spcBef>
            </a:pPr>
            <a:endParaRPr lang="pt-PT"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algn="ctr"/>
            <a:r>
              <a:rPr lang="en-US" sz="4000" dirty="0" err="1" smtClean="0"/>
              <a:t>figura</a:t>
            </a:r>
            <a:r>
              <a:rPr lang="en-US" sz="4000" dirty="0" smtClean="0"/>
              <a:t> 4-1</a:t>
            </a:r>
            <a:br>
              <a:rPr lang="en-US" sz="4000" dirty="0" smtClean="0"/>
            </a:br>
            <a:r>
              <a:rPr lang="en-US" sz="4000" dirty="0" err="1" smtClean="0"/>
              <a:t>Mapa</a:t>
            </a:r>
            <a:r>
              <a:rPr lang="en-US" sz="4000" dirty="0" smtClean="0"/>
              <a:t> da </a:t>
            </a:r>
            <a:r>
              <a:rPr lang="en-US" sz="4000" dirty="0" err="1" smtClean="0"/>
              <a:t>união</a:t>
            </a:r>
            <a:r>
              <a:rPr lang="en-US" sz="4000" dirty="0" smtClean="0"/>
              <a:t> </a:t>
            </a:r>
            <a:r>
              <a:rPr lang="en-US" sz="4000" dirty="0" err="1" smtClean="0"/>
              <a:t>europeia</a:t>
            </a:r>
            <a:endParaRPr lang="en-US" sz="40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4 - </a:t>
            </a:r>
            <a:fld id="{1D72EBF8-7CF5-44B7-B2BF-E22DE4D0703D}" type="slidenum">
              <a:rPr lang="en-US" smtClean="0"/>
              <a:pPr/>
              <a:t>6</a:t>
            </a:fld>
            <a:endParaRPr lang="en-US" dirty="0"/>
          </a:p>
        </p:txBody>
      </p:sp>
      <p:sp>
        <p:nvSpPr>
          <p:cNvPr id="8"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pic>
        <p:nvPicPr>
          <p:cNvPr id="2" name="Picture 1"/>
          <p:cNvPicPr>
            <a:picLocks noChangeAspect="1"/>
          </p:cNvPicPr>
          <p:nvPr/>
        </p:nvPicPr>
        <p:blipFill>
          <a:blip r:embed="rId3"/>
          <a:stretch>
            <a:fillRect/>
          </a:stretch>
        </p:blipFill>
        <p:spPr>
          <a:xfrm>
            <a:off x="533400" y="1600200"/>
            <a:ext cx="8001000" cy="4343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a:bodyPr>
          <a:lstStyle/>
          <a:p>
            <a:pPr algn="ctr"/>
            <a:r>
              <a:rPr lang="en-US" dirty="0" err="1" smtClean="0"/>
              <a:t>Alianças</a:t>
            </a:r>
            <a:r>
              <a:rPr lang="en-US" dirty="0" smtClean="0"/>
              <a:t> </a:t>
            </a:r>
            <a:r>
              <a:rPr lang="en-US" dirty="0" err="1" smtClean="0"/>
              <a:t>internacionais</a:t>
            </a:r>
            <a:r>
              <a:rPr lang="en-US" dirty="0" smtClean="0"/>
              <a:t> (cont.)</a:t>
            </a: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7</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6" name="Rectangle 3"/>
          <p:cNvSpPr txBox="1">
            <a:spLocks/>
          </p:cNvSpPr>
          <p:nvPr/>
        </p:nvSpPr>
        <p:spPr bwMode="auto">
          <a:xfrm>
            <a:off x="457200" y="1905000"/>
            <a:ext cx="8229600" cy="42211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pt-PT" sz="2400" b="1" dirty="0" smtClean="0"/>
              <a:t>Tratado do Comércio Livre na América do Norte / </a:t>
            </a:r>
            <a:r>
              <a:rPr lang="pt-PT" sz="2400" b="1" i="1" dirty="0" err="1" smtClean="0"/>
              <a:t>North</a:t>
            </a:r>
            <a:r>
              <a:rPr lang="pt-PT" sz="2400" b="1" i="1" dirty="0" smtClean="0"/>
              <a:t> </a:t>
            </a:r>
            <a:r>
              <a:rPr lang="pt-PT" sz="2400" b="1" i="1" dirty="0" err="1" smtClean="0"/>
              <a:t>American</a:t>
            </a:r>
            <a:r>
              <a:rPr lang="pt-PT" sz="2400" b="1" i="1" dirty="0" smtClean="0"/>
              <a:t> Free </a:t>
            </a:r>
            <a:r>
              <a:rPr lang="pt-PT" sz="2400" b="1" i="1" dirty="0" err="1" smtClean="0"/>
              <a:t>Trade</a:t>
            </a:r>
            <a:r>
              <a:rPr lang="pt-PT" sz="2400" b="1" i="1" dirty="0" smtClean="0"/>
              <a:t> </a:t>
            </a:r>
            <a:r>
              <a:rPr lang="pt-PT" sz="2400" b="1" i="1" dirty="0" err="1" smtClean="0"/>
              <a:t>Agreement</a:t>
            </a:r>
            <a:r>
              <a:rPr lang="pt-PT" sz="2400" b="1" i="1" dirty="0" smtClean="0"/>
              <a:t> </a:t>
            </a:r>
            <a:r>
              <a:rPr lang="pt-PT" sz="2400" b="1" dirty="0" smtClean="0"/>
              <a:t>(NAFTA)</a:t>
            </a:r>
          </a:p>
          <a:p>
            <a:pPr marL="0" indent="0" algn="just">
              <a:buNone/>
              <a:defRPr/>
            </a:pPr>
            <a:endParaRPr lang="pt-PT" sz="800" b="1" dirty="0" smtClean="0"/>
          </a:p>
          <a:p>
            <a:pPr marL="358775" indent="0" algn="just">
              <a:buNone/>
              <a:defRPr/>
            </a:pPr>
            <a:r>
              <a:rPr lang="pt-PT" sz="2400" dirty="0" smtClean="0"/>
              <a:t>Acordo entre os governos do México, Canadá e Estados Unidos, para a eliminação de algumas barreiras comerciais.</a:t>
            </a:r>
          </a:p>
          <a:p>
            <a:pPr marL="0" indent="0">
              <a:buFont typeface="Arial" pitchFamily="34" charset="0"/>
              <a:buNone/>
              <a:defRPr/>
            </a:pP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a:bodyPr>
          <a:lstStyle/>
          <a:p>
            <a:pPr algn="ctr"/>
            <a:r>
              <a:rPr lang="en-US" dirty="0" err="1" smtClean="0"/>
              <a:t>Alianças</a:t>
            </a:r>
            <a:r>
              <a:rPr lang="en-US" dirty="0" smtClean="0"/>
              <a:t> </a:t>
            </a:r>
            <a:r>
              <a:rPr lang="en-US" dirty="0" err="1" smtClean="0"/>
              <a:t>internacionais</a:t>
            </a:r>
            <a:r>
              <a:rPr lang="en-US" dirty="0" smtClean="0"/>
              <a:t> (cont.)</a:t>
            </a: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8</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Associação de Nações do Sudoeste Asiático / </a:t>
            </a:r>
            <a:r>
              <a:rPr lang="pt-PT" sz="2400" b="1" dirty="0" err="1" smtClean="0"/>
              <a:t>Association</a:t>
            </a:r>
            <a:r>
              <a:rPr lang="pt-PT" sz="2400" b="1" dirty="0" smtClean="0"/>
              <a:t> </a:t>
            </a:r>
            <a:r>
              <a:rPr lang="pt-PT" sz="2400" b="1" dirty="0" err="1" smtClean="0"/>
              <a:t>of</a:t>
            </a:r>
            <a:r>
              <a:rPr lang="pt-PT" sz="2400" b="1" dirty="0" smtClean="0"/>
              <a:t> </a:t>
            </a:r>
            <a:r>
              <a:rPr lang="pt-PT" sz="2400" b="1" dirty="0" err="1" smtClean="0"/>
              <a:t>Southeast</a:t>
            </a:r>
            <a:r>
              <a:rPr lang="pt-PT" sz="2400" b="1" dirty="0" smtClean="0"/>
              <a:t> </a:t>
            </a:r>
            <a:r>
              <a:rPr lang="pt-PT" sz="2400" b="1" dirty="0" err="1" smtClean="0"/>
              <a:t>Asian</a:t>
            </a:r>
            <a:r>
              <a:rPr lang="pt-PT" sz="2400" b="1" dirty="0" smtClean="0"/>
              <a:t> </a:t>
            </a:r>
            <a:r>
              <a:rPr lang="pt-PT" sz="2400" b="1" dirty="0" err="1" smtClean="0"/>
              <a:t>Nations</a:t>
            </a:r>
            <a:r>
              <a:rPr lang="pt-PT" sz="2400" b="1" dirty="0" smtClean="0"/>
              <a:t> (ASEAN)</a:t>
            </a:r>
          </a:p>
          <a:p>
            <a:pPr marL="342900" indent="-342900" algn="just" eaLnBrk="0" hangingPunct="0">
              <a:spcBef>
                <a:spcPct val="20000"/>
              </a:spcBef>
              <a:buFont typeface="Arial" charset="0"/>
              <a:buChar char="•"/>
            </a:pPr>
            <a:endParaRPr lang="pt-PT" sz="800" b="1" dirty="0"/>
          </a:p>
          <a:p>
            <a:pPr marL="358775" algn="just" eaLnBrk="0" hangingPunct="0">
              <a:spcBef>
                <a:spcPct val="20000"/>
              </a:spcBef>
            </a:pPr>
            <a:r>
              <a:rPr lang="pt-PT" sz="2400" dirty="0" smtClean="0"/>
              <a:t>Aliança comercial de 10 países do Sudoeste Asiático</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4-2 </a:t>
            </a:r>
            <a:br>
              <a:rPr lang="en-US" sz="3600" dirty="0" smtClean="0"/>
            </a:br>
            <a:r>
              <a:rPr lang="en-US" dirty="0" err="1" smtClean="0"/>
              <a:t>mapa</a:t>
            </a:r>
            <a:r>
              <a:rPr lang="en-US" dirty="0" smtClean="0"/>
              <a:t> </a:t>
            </a:r>
            <a:r>
              <a:rPr lang="en-US" sz="3600" dirty="0" err="1" smtClean="0"/>
              <a:t>ASEAn</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4 - </a:t>
            </a:r>
            <a:fld id="{1D72EBF8-7CF5-44B7-B2BF-E22DE4D0703D}" type="slidenum">
              <a:rPr lang="en-US" smtClean="0"/>
              <a:pPr/>
              <a:t>9</a:t>
            </a:fld>
            <a:endParaRPr lang="en-US" dirty="0"/>
          </a:p>
        </p:txBody>
      </p:sp>
      <p:sp>
        <p:nvSpPr>
          <p:cNvPr id="7" name="Footer Placeholder 7"/>
          <p:cNvSpPr>
            <a:spLocks noGrp="1"/>
          </p:cNvSpPr>
          <p:nvPr>
            <p:ph type="ftr" sz="quarter" idx="11"/>
          </p:nvPr>
        </p:nvSpPr>
        <p:spPr>
          <a:xfrm>
            <a:off x="228600" y="6248400"/>
            <a:ext cx="3124200" cy="457200"/>
          </a:xfrm>
        </p:spPr>
        <p:txBody>
          <a:bodyPr/>
          <a:lstStyle/>
          <a:p>
            <a:r>
              <a:rPr lang="en-US" dirty="0" smtClean="0">
                <a:latin typeface="Arial"/>
                <a:cs typeface="Arial"/>
              </a:rPr>
              <a:t>Copyright © 2016 Pearson Education, Inc</a:t>
            </a:r>
            <a:endParaRPr lang="en-US" dirty="0">
              <a:latin typeface="Arial"/>
              <a:cs typeface="Arial"/>
            </a:endParaRPr>
          </a:p>
        </p:txBody>
      </p:sp>
      <p:pic>
        <p:nvPicPr>
          <p:cNvPr id="3" name="Picture 2"/>
          <p:cNvPicPr>
            <a:picLocks noChangeAspect="1"/>
          </p:cNvPicPr>
          <p:nvPr/>
        </p:nvPicPr>
        <p:blipFill>
          <a:blip r:embed="rId3"/>
          <a:stretch>
            <a:fillRect/>
          </a:stretch>
        </p:blipFill>
        <p:spPr>
          <a:xfrm>
            <a:off x="533400" y="1295400"/>
            <a:ext cx="8077200" cy="426720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ing in a Global Environment&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3&quot;&gt;&lt;property id=&quot;20148&quot; value=&quot;5&quot;/&gt;&lt;property id=&quot;20300&quot; value=&quot;Slide 14 - &amp;quot;How Organizations Go Global&amp;quot;&quot;/&gt;&lt;property id=&quot;20307&quot; value=&quot;296&quot;/&gt;&lt;/object&gt;&lt;object type=&quot;3&quot; unique_id=&quot;11884&quot;&gt;&lt;property id=&quot;20148&quot; value=&quot;5&quot;/&gt;&lt;property id=&quot;20300&quot; value=&quot;Slide 37&quot;/&gt;&lt;property id=&quot;20307&quot; value=&quot;260&quot;/&gt;&lt;/object&gt;&lt;object type=&quot;3&quot; unique_id=&quot;13909&quot;&gt;&lt;property id=&quot;20148&quot; value=&quot;5&quot;/&gt;&lt;property id=&quot;20300&quot; value=&quot;Slide 3 - &amp;quot;What’s Your Global Perspective?&amp;quot;&quot;/&gt;&lt;property id=&quot;20307&quot; value=&quot;301&quot;/&gt;&lt;/object&gt;&lt;object type=&quot;3&quot; unique_id=&quot;13910&quot;&gt;&lt;property id=&quot;20148&quot; value=&quot;5&quot;/&gt;&lt;property id=&quot;20300&quot; value=&quot;Slide 4 - &amp;quot;Other Global Perspectives&amp;quot;&quot;/&gt;&lt;property id=&quot;20307&quot; value=&quot;300&quot;/&gt;&lt;/object&gt;&lt;object type=&quot;3&quot; unique_id=&quot;13911&quot;&gt;&lt;property id=&quot;20148&quot; value=&quot;5&quot;/&gt;&lt;property id=&quot;20300&quot; value=&quot;Slide 5 - &amp;quot;Understanding the Global Environment – Trading Alliances&amp;quot;&quot;/&gt;&lt;property id=&quot;20307&quot; value=&quot;299&quot;/&gt;&lt;/object&gt;&lt;object type=&quot;3&quot; unique_id=&quot;13912&quot;&gt;&lt;property id=&quot;20148&quot; value=&quot;5&quot;/&gt;&lt;property id=&quot;20300&quot; value=&quot;Slide 6 - &amp;quot;Exhibit 3-1&amp;#x0D;&amp;#x0A;European Union Map&amp;quot;&quot;/&gt;&lt;property id=&quot;20307&quot; value=&quot;298&quot;/&gt;&lt;/object&gt;&lt;object type=&quot;3&quot; unique_id=&quot;13913&quot;&gt;&lt;property id=&quot;20148&quot; value=&quot;5&quot;/&gt;&lt;property id=&quot;20300&quot; value=&quot;Slide 7 - &amp;quot;Trading Alliances (cont.)&amp;quot;&quot;/&gt;&lt;property id=&quot;20307&quot; value=&quot;302&quot;/&gt;&lt;/object&gt;&lt;object type=&quot;3&quot; unique_id=&quot;13914&quot;&gt;&lt;property id=&quot;20148&quot; value=&quot;5&quot;/&gt;&lt;property id=&quot;20300&quot; value=&quot;Slide 8 - &amp;quot;Trading Allowances (cont.)&amp;quot;&quot;/&gt;&lt;property id=&quot;20307&quot; value=&quot;297&quot;/&gt;&lt;/object&gt;&lt;object type=&quot;3&quot; unique_id=&quot;13915&quot;&gt;&lt;property id=&quot;20148&quot; value=&quot;5&quot;/&gt;&lt;property id=&quot;20300&quot; value=&quot;Slide 9 - &amp;quot;Exhibit 3-2 ASEAN Map&amp;quot;&quot;/&gt;&lt;property id=&quot;20307&quot; value=&quot;305&quot;/&gt;&lt;/object&gt;&lt;object type=&quot;3&quot; unique_id=&quot;13916&quot;&gt;&lt;property id=&quot;20148&quot; value=&quot;5&quot;/&gt;&lt;property id=&quot;20300&quot; value=&quot;Slide 10 - &amp;quot;Global Trade Mechanisms&amp;quot;&quot;/&gt;&lt;property id=&quot;20307&quot; value=&quot;307&quot;/&gt;&lt;/object&gt;&lt;object type=&quot;3&quot; unique_id=&quot;13918&quot;&gt;&lt;property id=&quot;20148&quot; value=&quot;5&quot;/&gt;&lt;property id=&quot;20300&quot; value=&quot;Slide 11 - &amp;quot;Global Trade Mechanisms (cont.)&amp;quot;&quot;/&gt;&lt;property id=&quot;20307&quot; value=&quot;304&quot;/&gt;&lt;/object&gt;&lt;object type=&quot;3&quot; unique_id=&quot;13919&quot;&gt;&lt;property id=&quot;20148&quot; value=&quot;5&quot;/&gt;&lt;property id=&quot;20300&quot; value=&quot;Slide 12 - &amp;quot;Types of International Organizations&amp;quot;&quot;/&gt;&lt;property id=&quot;20307&quot; value=&quot;303&quot;/&gt;&lt;/object&gt;&lt;object type=&quot;3&quot; unique_id=&quot;13920&quot;&gt;&lt;property id=&quot;20148&quot; value=&quot;5&quot;/&gt;&lt;property id=&quot;20300&quot; value=&quot;Slide 13 - &amp;quot;Types of International Organizations (cont.)&amp;quot;&quot;/&gt;&lt;property id=&quot;20307&quot; value=&quot;313&quot;/&gt;&lt;/object&gt;&lt;object type=&quot;3&quot; unique_id=&quot;13921&quot;&gt;&lt;property id=&quot;20148&quot; value=&quot;5&quot;/&gt;&lt;property id=&quot;20300&quot; value=&quot;Slide 15 - &amp;quot;Going Global (cont.)&amp;quot;&quot;/&gt;&lt;property id=&quot;20307&quot; value=&quot;312&quot;/&gt;&lt;/object&gt;&lt;object type=&quot;3&quot; unique_id=&quot;13922&quot;&gt;&lt;property id=&quot;20148&quot; value=&quot;5&quot;/&gt;&lt;property id=&quot;20300&quot; value=&quot;Slide 16 - &amp;quot;Going Global (cont.)&amp;quot;&quot;/&gt;&lt;property id=&quot;20307&quot; value=&quot;311&quot;/&gt;&lt;/object&gt;&lt;object type=&quot;3&quot; unique_id=&quot;13923&quot;&gt;&lt;property id=&quot;20148&quot; value=&quot;5&quot;/&gt;&lt;property id=&quot;20300&quot; value=&quot;Slide 17 - &amp;quot;Going Global (cont.)&amp;quot;&quot;/&gt;&lt;property id=&quot;20307&quot; value=&quot;310&quot;/&gt;&lt;/object&gt;&lt;object type=&quot;3&quot; unique_id=&quot;13924&quot;&gt;&lt;property id=&quot;20148&quot; value=&quot;5&quot;/&gt;&lt;property id=&quot;20300&quot; value=&quot;Slide 18 - &amp;quot;Exhibit 3-3&amp;#x0D;&amp;#x0A;How Organizations Go Global&amp;quot;&quot;/&gt;&lt;property id=&quot;20307&quot; value=&quot;309&quot;/&gt;&lt;/object&gt;&lt;object type=&quot;3&quot; unique_id=&quot;13925&quot;&gt;&lt;property id=&quot;20148&quot; value=&quot;5&quot;/&gt;&lt;property id=&quot;20300&quot; value=&quot;Slide 19 - &amp;quot;Managing in a Global Environment&amp;quot;&quot;/&gt;&lt;property id=&quot;20307&quot; value=&quot;308&quot;/&gt;&lt;/object&gt;&lt;object type=&quot;3&quot; unique_id=&quot;13926&quot;&gt;&lt;property id=&quot;20148&quot; value=&quot;5&quot;/&gt;&lt;property id=&quot;20300&quot; value=&quot;Slide 20 - &amp;quot;The Economic Environment&amp;quot;&quot;/&gt;&lt;property id=&quot;20307&quot; value=&quot;318&quot;/&gt;&lt;/object&gt;&lt;object type=&quot;3&quot; unique_id=&quot;13927&quot;&gt;&lt;property id=&quot;20148&quot; value=&quot;5&quot;/&gt;&lt;property id=&quot;20300&quot; value=&quot;Slide 21 - &amp;quot;The Cultural Environment&amp;quot;&quot;/&gt;&lt;property id=&quot;20307&quot; value=&quot;317&quot;/&gt;&lt;/object&gt;&lt;object type=&quot;3&quot; unique_id=&quot;13928&quot;&gt;&lt;property id=&quot;20148&quot; value=&quot;5&quot;/&gt;&lt;property id=&quot;20300&quot; value=&quot;Slide 22 - &amp;quot;Exhibit 3-4&amp;#x0D;&amp;#x0A;What Are Americans Like?&amp;quot;&quot;/&gt;&lt;property id=&quot;20307&quot; value=&quot;316&quot;/&gt;&lt;/object&gt;&lt;object type=&quot;3&quot; unique_id=&quot;13929&quot;&gt;&lt;property id=&quot;20148&quot; value=&quot;5&quot;/&gt;&lt;property id=&quot;20300&quot; value=&quot;Slide 23 - &amp;quot;Exhibit 3-5&amp;#x0D;&amp;#x0A;Hofstede’s Five Dimensions of National  Culture&amp;quot;&quot;/&gt;&lt;property id=&quot;20307&quot; value=&quot;315&quot;/&gt;&lt;/object&gt;&lt;object type=&quot;3&quot; unique_id=&quot;13930&quot;&gt;&lt;property id=&quot;20148&quot; value=&quot;5&quot;/&gt;&lt;property id=&quot;20300&quot; value=&quot;Slide 25 - &amp;quot;Global Management in Today’s World&amp;quot;&quot;/&gt;&lt;property id=&quot;20307&quot; value=&quot;314&quot;/&gt;&lt;/object&gt;&lt;object type=&quot;3&quot; unique_id=&quot;13931&quot;&gt;&lt;property id=&quot;20148&quot; value=&quot;5&quot;/&gt;&lt;property id=&quot;20300&quot; value=&quot;Slide 26 - &amp;quot;Global Management in Today’s World&amp;quot;&quot;/&gt;&lt;property id=&quot;20307&quot; value=&quot;321&quot;/&gt;&lt;/object&gt;&lt;object type=&quot;3&quot; unique_id=&quot;13932&quot;&gt;&lt;property id=&quot;20148&quot; value=&quot;5&quot;/&gt;&lt;property id=&quot;20300&quot; value=&quot;Slide 27 - &amp;quot;Exhibit 3-6 &amp;#x0D;&amp;#x0A;A Global Mind-Set&amp;quot;&quot;/&gt;&lt;property id=&quot;20307&quot; value=&quot;320&quot;/&gt;&lt;/object&gt;&lt;object type=&quot;3&quot; unique_id=&quot;13933&quot;&gt;&lt;property id=&quot;20148&quot; value=&quot;5&quot;/&gt;&lt;property id=&quot;20300&quot; value=&quot;Slide 28 - &amp;quot;Review Learning Outcome 3.1&amp;quot;&quot;/&gt;&lt;property id=&quot;20307&quot; value=&quot;322&quot;/&gt;&lt;/object&gt;&lt;object type=&quot;3&quot; unique_id=&quot;13934&quot;&gt;&lt;property id=&quot;20148&quot; value=&quot;5&quot;/&gt;&lt;property id=&quot;20300&quot; value=&quot;Slide 24 - &amp;quot;Global Management in Today’s World&amp;quot;&quot;/&gt;&lt;property id=&quot;20307&quot; value=&quot;319&quot;/&gt;&lt;/object&gt;&lt;object type=&quot;3&quot; unique_id=&quot;14192&quot;&gt;&lt;property id=&quot;20148&quot; value=&quot;5&quot;/&gt;&lt;property id=&quot;20300&quot; value=&quot;Slide 29 - &amp;quot;Review Learning Outcome 3.2&amp;quot;&quot;/&gt;&lt;property id=&quot;20307&quot; value=&quot;324&quot;/&gt;&lt;/object&gt;&lt;object type=&quot;3&quot; unique_id=&quot;14193&quot;&gt;&lt;property id=&quot;20148&quot; value=&quot;5&quot;/&gt;&lt;property id=&quot;20300&quot; value=&quot;Slide 30 - &amp;quot;Review Learning Outcome 3.2 (cont.)&amp;quot;&quot;/&gt;&lt;property id=&quot;20307&quot; value=&quot;323&quot;/&gt;&lt;/object&gt;&lt;object type=&quot;3&quot; unique_id=&quot;14194&quot;&gt;&lt;property id=&quot;20148&quot; value=&quot;5&quot;/&gt;&lt;property id=&quot;20300&quot; value=&quot;Slide 31 - &amp;quot;Review Learning Outcome 3.3&amp;quot;&quot;/&gt;&lt;property id=&quot;20307&quot; value=&quot;325&quot;/&gt;&lt;/object&gt;&lt;object type=&quot;3&quot; unique_id=&quot;14195&quot;&gt;&lt;property id=&quot;20148&quot; value=&quot;5&quot;/&gt;&lt;property id=&quot;20300&quot; value=&quot;Slide 32 - &amp;quot;Review Learning Outcome 3.3 (cont.)&amp;quot;&quot;/&gt;&lt;property id=&quot;20307&quot; value=&quot;326&quot;/&gt;&lt;/object&gt;&lt;object type=&quot;3&quot; unique_id=&quot;14196&quot;&gt;&lt;property id=&quot;20148&quot; value=&quot;5&quot;/&gt;&lt;property id=&quot;20300&quot; value=&quot;Slide 33 - &amp;quot;Review Learning Outcome 3.3 (cont.)&amp;quot;&quot;/&gt;&lt;property id=&quot;20307&quot; value=&quot;327&quot;/&gt;&lt;/object&gt;&lt;object type=&quot;3&quot; unique_id=&quot;14197&quot;&gt;&lt;property id=&quot;20148&quot; value=&quot;5&quot;/&gt;&lt;property id=&quot;20300&quot; value=&quot;Slide 34 - &amp;quot;Review Learning Outcome 3.3 (cont.)&amp;quot;&quot;/&gt;&lt;property id=&quot;20307&quot; value=&quot;328&quot;/&gt;&lt;/object&gt;&lt;object type=&quot;3&quot; unique_id=&quot;15837&quot;&gt;&lt;property id=&quot;20148&quot; value=&quot;5&quot;/&gt;&lt;property id=&quot;20300&quot; value=&quot;Slide 35 - &amp;quot;Review Learning Outcome 3.4&amp;quot;&quot;/&gt;&lt;property id=&quot;20307&quot; value=&quot;329&quot;/&gt;&lt;/object&gt;&lt;object type=&quot;3&quot; unique_id=&quot;15838&quot;&gt;&lt;property id=&quot;20148&quot; value=&quot;5&quot;/&gt;&lt;property id=&quot;20300&quot; value=&quot;Slide 36 - &amp;quot;Review Learning Outcome 3.4 (cont.)&amp;quot;&quot;/&gt;&lt;property id=&quot;20307&quot; value=&quot;330&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2651</TotalTime>
  <Words>4507</Words>
  <Application>Microsoft Office PowerPoint</Application>
  <PresentationFormat>On-screen Show (4:3)</PresentationFormat>
  <Paragraphs>281</Paragraphs>
  <Slides>29</Slides>
  <Notes>26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Gill Sans MT</vt:lpstr>
      <vt:lpstr>HelveticaNeue-Bold</vt:lpstr>
      <vt:lpstr>HelveticaNeue-Light</vt:lpstr>
      <vt:lpstr>Wingdings 3</vt:lpstr>
      <vt:lpstr>mgmt12e (1)</vt:lpstr>
      <vt:lpstr>3_Office Theme</vt:lpstr>
      <vt:lpstr>4_Office Theme</vt:lpstr>
      <vt:lpstr>Urban Pop</vt:lpstr>
      <vt:lpstr>A Gestão no ambiente global</vt:lpstr>
      <vt:lpstr>objetivos</vt:lpstr>
      <vt:lpstr>Perspetivas dos gestores face à globalização</vt:lpstr>
      <vt:lpstr>Perspetivas dos gestores face à globalização</vt:lpstr>
      <vt:lpstr>Ambiente global alianças internacionais</vt:lpstr>
      <vt:lpstr>figura 4-1 Mapa da união europeia</vt:lpstr>
      <vt:lpstr>Alianças internacionais (cont.)</vt:lpstr>
      <vt:lpstr>Alianças internacionais (cont.)</vt:lpstr>
      <vt:lpstr>figura 4-2  mapa ASEAn</vt:lpstr>
      <vt:lpstr>Mecanismos de comércio global</vt:lpstr>
      <vt:lpstr>Mecanismos de comércio global (Cont.)</vt:lpstr>
      <vt:lpstr>Tipos de organizações Internacionais</vt:lpstr>
      <vt:lpstr>Modos de penetração em mercados internacionais</vt:lpstr>
      <vt:lpstr>Modos de penetração em mercados internacionais (Cont.)</vt:lpstr>
      <vt:lpstr>Modos de penetração em mercados internacionais (Cont.)</vt:lpstr>
      <vt:lpstr>Modos de penetração em mercados internacionais (Cont.)</vt:lpstr>
      <vt:lpstr>figura 4-3 Modos de penetração em mercados internacionais</vt:lpstr>
      <vt:lpstr>Desafios de atuar num ambiente global</vt:lpstr>
      <vt:lpstr>Desafios de atuar num ambiente global (Cont.)</vt:lpstr>
      <vt:lpstr>figura 4-4 como são os Americanos?</vt:lpstr>
      <vt:lpstr>figura 4-5 modelo de Hofstede – cinco dimensões de cultura nacional</vt:lpstr>
      <vt:lpstr>Modelo de hofstede</vt:lpstr>
      <vt:lpstr>Modelo de hofstede (Cont.)</vt:lpstr>
      <vt:lpstr>Modelo globe</vt:lpstr>
      <vt:lpstr>Modelo globe (CONT.)</vt:lpstr>
      <vt:lpstr>Gestão global na atualidade</vt:lpstr>
      <vt:lpstr>Gestão global na atualidade (CONT.)</vt:lpstr>
      <vt:lpstr>figura 4-6  A Global Mind-Set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201</cp:revision>
  <cp:lastPrinted>2014-10-20T16:13:12Z</cp:lastPrinted>
  <dcterms:created xsi:type="dcterms:W3CDTF">2012-10-07T22:51:25Z</dcterms:created>
  <dcterms:modified xsi:type="dcterms:W3CDTF">2016-09-13T10:12:25Z</dcterms:modified>
</cp:coreProperties>
</file>